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9" r:id="rId2"/>
    <p:sldId id="341" r:id="rId3"/>
    <p:sldId id="270" r:id="rId4"/>
    <p:sldId id="271" r:id="rId5"/>
    <p:sldId id="272" r:id="rId6"/>
    <p:sldId id="355" r:id="rId7"/>
    <p:sldId id="354" r:id="rId8"/>
    <p:sldId id="356" r:id="rId9"/>
    <p:sldId id="273" r:id="rId10"/>
    <p:sldId id="274" r:id="rId11"/>
    <p:sldId id="357" r:id="rId12"/>
    <p:sldId id="358" r:id="rId13"/>
    <p:sldId id="364" r:id="rId14"/>
    <p:sldId id="359" r:id="rId15"/>
    <p:sldId id="360" r:id="rId16"/>
    <p:sldId id="361" r:id="rId17"/>
    <p:sldId id="366" r:id="rId18"/>
    <p:sldId id="367" r:id="rId19"/>
    <p:sldId id="368" r:id="rId20"/>
    <p:sldId id="369" r:id="rId21"/>
    <p:sldId id="370" r:id="rId22"/>
    <p:sldId id="371" r:id="rId23"/>
    <p:sldId id="373" r:id="rId24"/>
    <p:sldId id="365" r:id="rId25"/>
    <p:sldId id="294" r:id="rId26"/>
    <p:sldId id="308" r:id="rId27"/>
    <p:sldId id="362" r:id="rId28"/>
    <p:sldId id="314" r:id="rId29"/>
    <p:sldId id="310" r:id="rId30"/>
    <p:sldId id="311" r:id="rId31"/>
    <p:sldId id="312" r:id="rId32"/>
    <p:sldId id="363" r:id="rId33"/>
    <p:sldId id="3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B4BE"/>
    <a:srgbClr val="A7E1E0"/>
    <a:srgbClr val="70CECC"/>
    <a:srgbClr val="37AEFF"/>
    <a:srgbClr val="D3E3FD"/>
    <a:srgbClr val="579DC9"/>
    <a:srgbClr val="62B6CB"/>
    <a:srgbClr val="BEE9E8"/>
    <a:srgbClr val="CAE9FF"/>
    <a:srgbClr val="A2CD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8" autoAdjust="0"/>
    <p:restoredTop sz="85261" autoAdjust="0"/>
  </p:normalViewPr>
  <p:slideViewPr>
    <p:cSldViewPr snapToGrid="0" showGuides="1">
      <p:cViewPr varScale="1">
        <p:scale>
          <a:sx n="81" d="100"/>
          <a:sy n="81" d="100"/>
        </p:scale>
        <p:origin x="345" y="51"/>
      </p:cViewPr>
      <p:guideLst>
        <p:guide orient="horz" pos="2160"/>
        <p:guide pos="3840"/>
      </p:guideLst>
    </p:cSldViewPr>
  </p:slideViewPr>
  <p:outlineViewPr>
    <p:cViewPr>
      <p:scale>
        <a:sx n="33" d="100"/>
        <a:sy n="33" d="100"/>
      </p:scale>
      <p:origin x="0" y="-34971"/>
    </p:cViewPr>
  </p:outlineViewPr>
  <p:notesTextViewPr>
    <p:cViewPr>
      <p:scale>
        <a:sx n="93" d="100"/>
        <a:sy n="93"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87128-ECFD-4C3D-92BF-3808CC0B1BD7}" type="datetimeFigureOut">
              <a:rPr lang="it-IT" smtClean="0"/>
              <a:t>23/02/2026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21B7B-E660-4C00-98FD-73199164CE86}" type="slidenum">
              <a:rPr lang="it-IT" smtClean="0"/>
              <a:t>‹N›</a:t>
            </a:fld>
            <a:endParaRPr lang="it-IT"/>
          </a:p>
        </p:txBody>
      </p:sp>
    </p:spTree>
    <p:extLst>
      <p:ext uri="{BB962C8B-B14F-4D97-AF65-F5344CB8AC3E}">
        <p14:creationId xmlns:p14="http://schemas.microsoft.com/office/powerpoint/2010/main" val="1729481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txBody>
          <a:bodyPr/>
          <a:lstStyle/>
          <a:p>
            <a:endParaRPr lang="it-IT"/>
          </a:p>
        </p:txBody>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6221B7B-E660-4C00-98FD-73199164CE86}" type="slidenum">
              <a:rPr lang="it-IT" smtClean="0"/>
              <a:t>1</a:t>
            </a:fld>
            <a:endParaRPr lang="it-IT"/>
          </a:p>
        </p:txBody>
      </p:sp>
    </p:spTree>
    <p:extLst>
      <p:ext uri="{BB962C8B-B14F-4D97-AF65-F5344CB8AC3E}">
        <p14:creationId xmlns:p14="http://schemas.microsoft.com/office/powerpoint/2010/main" val="696917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8C05D-AD8E-D264-BC75-60EF0546FE3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B9D93E8-55A6-4DE0-8839-35E6402EA8E3}"/>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9B5C5FE8-BD3A-F4AC-2C5B-2BD8220B0A68}"/>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52626EAD-F2E2-4F9E-3C3C-A898DFF7C54F}"/>
              </a:ext>
            </a:extLst>
          </p:cNvPr>
          <p:cNvSpPr>
            <a:spLocks noGrp="1"/>
          </p:cNvSpPr>
          <p:nvPr>
            <p:ph type="sldNum" sz="quarter" idx="5"/>
          </p:nvPr>
        </p:nvSpPr>
        <p:spPr/>
        <p:txBody>
          <a:bodyPr/>
          <a:lstStyle/>
          <a:p>
            <a:fld id="{C6221B7B-E660-4C00-98FD-73199164CE86}" type="slidenum">
              <a:rPr lang="it-IT" smtClean="0"/>
              <a:t>11</a:t>
            </a:fld>
            <a:endParaRPr lang="it-IT"/>
          </a:p>
        </p:txBody>
      </p:sp>
    </p:spTree>
    <p:extLst>
      <p:ext uri="{BB962C8B-B14F-4D97-AF65-F5344CB8AC3E}">
        <p14:creationId xmlns:p14="http://schemas.microsoft.com/office/powerpoint/2010/main" val="118473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41956-1DFE-874B-30A6-E0D9BCFDD1E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0F386C7-0700-5D5A-FC83-5F00572D331F}"/>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17236D59-60DC-AC74-6B4D-5DD55BE41459}"/>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38FDDA5E-0B44-68AA-8AFA-0287355E7760}"/>
              </a:ext>
            </a:extLst>
          </p:cNvPr>
          <p:cNvSpPr>
            <a:spLocks noGrp="1"/>
          </p:cNvSpPr>
          <p:nvPr>
            <p:ph type="sldNum" sz="quarter" idx="5"/>
          </p:nvPr>
        </p:nvSpPr>
        <p:spPr/>
        <p:txBody>
          <a:bodyPr/>
          <a:lstStyle/>
          <a:p>
            <a:fld id="{C6221B7B-E660-4C00-98FD-73199164CE86}" type="slidenum">
              <a:rPr lang="it-IT" smtClean="0"/>
              <a:t>12</a:t>
            </a:fld>
            <a:endParaRPr lang="it-IT"/>
          </a:p>
        </p:txBody>
      </p:sp>
    </p:spTree>
    <p:extLst>
      <p:ext uri="{BB962C8B-B14F-4D97-AF65-F5344CB8AC3E}">
        <p14:creationId xmlns:p14="http://schemas.microsoft.com/office/powerpoint/2010/main" val="3360337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12CA5-A015-438D-B8C2-93DCB8FE6E3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F2AF965-2A90-618E-5C96-4B19D02B3B4E}"/>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E2A2F47C-62F2-ECB2-A9B5-8BD0D713FD0B}"/>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10C18F0D-AD4C-A070-6D31-944938C631FD}"/>
              </a:ext>
            </a:extLst>
          </p:cNvPr>
          <p:cNvSpPr>
            <a:spLocks noGrp="1"/>
          </p:cNvSpPr>
          <p:nvPr>
            <p:ph type="sldNum" sz="quarter" idx="5"/>
          </p:nvPr>
        </p:nvSpPr>
        <p:spPr/>
        <p:txBody>
          <a:bodyPr/>
          <a:lstStyle/>
          <a:p>
            <a:fld id="{C6221B7B-E660-4C00-98FD-73199164CE86}" type="slidenum">
              <a:rPr lang="it-IT" smtClean="0"/>
              <a:t>14</a:t>
            </a:fld>
            <a:endParaRPr lang="it-IT"/>
          </a:p>
        </p:txBody>
      </p:sp>
    </p:spTree>
    <p:extLst>
      <p:ext uri="{BB962C8B-B14F-4D97-AF65-F5344CB8AC3E}">
        <p14:creationId xmlns:p14="http://schemas.microsoft.com/office/powerpoint/2010/main" val="1381364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AA8B8-9B12-FDFC-988F-21CEBCC9EC7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9432A0F-47FD-9CB1-E506-B1B756EA4500}"/>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47BF98CA-56EA-4E83-AC66-F3A020AF1F44}"/>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24D971CD-BA0E-9BDB-5376-37F274DA713C}"/>
              </a:ext>
            </a:extLst>
          </p:cNvPr>
          <p:cNvSpPr>
            <a:spLocks noGrp="1"/>
          </p:cNvSpPr>
          <p:nvPr>
            <p:ph type="sldNum" sz="quarter" idx="5"/>
          </p:nvPr>
        </p:nvSpPr>
        <p:spPr/>
        <p:txBody>
          <a:bodyPr/>
          <a:lstStyle/>
          <a:p>
            <a:fld id="{C6221B7B-E660-4C00-98FD-73199164CE86}" type="slidenum">
              <a:rPr lang="it-IT" smtClean="0"/>
              <a:t>15</a:t>
            </a:fld>
            <a:endParaRPr lang="it-IT"/>
          </a:p>
        </p:txBody>
      </p:sp>
    </p:spTree>
    <p:extLst>
      <p:ext uri="{BB962C8B-B14F-4D97-AF65-F5344CB8AC3E}">
        <p14:creationId xmlns:p14="http://schemas.microsoft.com/office/powerpoint/2010/main" val="401725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C95B1-617B-525C-0AEA-BCD77D8D370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9678272-60A9-81A6-B009-E27873290839}"/>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6ED64995-04DB-10D8-0B3F-ADD31DBE75D3}"/>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A9E35FCB-4203-B6F1-BE8E-A171CCADA277}"/>
              </a:ext>
            </a:extLst>
          </p:cNvPr>
          <p:cNvSpPr>
            <a:spLocks noGrp="1"/>
          </p:cNvSpPr>
          <p:nvPr>
            <p:ph type="sldNum" sz="quarter" idx="5"/>
          </p:nvPr>
        </p:nvSpPr>
        <p:spPr/>
        <p:txBody>
          <a:bodyPr/>
          <a:lstStyle/>
          <a:p>
            <a:fld id="{C6221B7B-E660-4C00-98FD-73199164CE86}" type="slidenum">
              <a:rPr lang="it-IT" smtClean="0"/>
              <a:t>16</a:t>
            </a:fld>
            <a:endParaRPr lang="it-IT"/>
          </a:p>
        </p:txBody>
      </p:sp>
    </p:spTree>
    <p:extLst>
      <p:ext uri="{BB962C8B-B14F-4D97-AF65-F5344CB8AC3E}">
        <p14:creationId xmlns:p14="http://schemas.microsoft.com/office/powerpoint/2010/main" val="2884593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5E534-9D82-597B-64CD-E7352338407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99550E0-73A6-8E2F-0763-B951CE978466}"/>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AE3FCCA7-78FA-C527-4B6F-21CAE4C0FA88}"/>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BE01429E-72B1-B43A-32B9-690D7C00C04A}"/>
              </a:ext>
            </a:extLst>
          </p:cNvPr>
          <p:cNvSpPr>
            <a:spLocks noGrp="1"/>
          </p:cNvSpPr>
          <p:nvPr>
            <p:ph type="sldNum" sz="quarter" idx="5"/>
          </p:nvPr>
        </p:nvSpPr>
        <p:spPr/>
        <p:txBody>
          <a:bodyPr/>
          <a:lstStyle/>
          <a:p>
            <a:fld id="{C6221B7B-E660-4C00-98FD-73199164CE86}" type="slidenum">
              <a:rPr lang="it-IT" smtClean="0"/>
              <a:t>18</a:t>
            </a:fld>
            <a:endParaRPr lang="it-IT"/>
          </a:p>
        </p:txBody>
      </p:sp>
    </p:spTree>
    <p:extLst>
      <p:ext uri="{BB962C8B-B14F-4D97-AF65-F5344CB8AC3E}">
        <p14:creationId xmlns:p14="http://schemas.microsoft.com/office/powerpoint/2010/main" val="684179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6F762-4417-0A8B-1023-AC36EA78D2A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729DC6B-ADA9-8CE2-BB66-F8DD222AD37B}"/>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9DCD5BC7-5D48-2299-A857-2064DCC2C884}"/>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B19ACBC8-3D7F-E7FB-E203-5E2B4DEAB2B2}"/>
              </a:ext>
            </a:extLst>
          </p:cNvPr>
          <p:cNvSpPr>
            <a:spLocks noGrp="1"/>
          </p:cNvSpPr>
          <p:nvPr>
            <p:ph type="sldNum" sz="quarter" idx="5"/>
          </p:nvPr>
        </p:nvSpPr>
        <p:spPr/>
        <p:txBody>
          <a:bodyPr/>
          <a:lstStyle/>
          <a:p>
            <a:fld id="{C6221B7B-E660-4C00-98FD-73199164CE86}" type="slidenum">
              <a:rPr lang="it-IT" smtClean="0"/>
              <a:t>19</a:t>
            </a:fld>
            <a:endParaRPr lang="it-IT"/>
          </a:p>
        </p:txBody>
      </p:sp>
    </p:spTree>
    <p:extLst>
      <p:ext uri="{BB962C8B-B14F-4D97-AF65-F5344CB8AC3E}">
        <p14:creationId xmlns:p14="http://schemas.microsoft.com/office/powerpoint/2010/main" val="1446408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E2235-530E-90FD-0682-85DF0591925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2CFD19E-EC0A-C1B7-4EF1-06B5F9AD7F63}"/>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13FF07B0-DCF9-DD3F-D022-BF46DA88F7B5}"/>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47E51A47-CB25-D6C9-3AAA-7CBDB110F721}"/>
              </a:ext>
            </a:extLst>
          </p:cNvPr>
          <p:cNvSpPr>
            <a:spLocks noGrp="1"/>
          </p:cNvSpPr>
          <p:nvPr>
            <p:ph type="sldNum" sz="quarter" idx="5"/>
          </p:nvPr>
        </p:nvSpPr>
        <p:spPr/>
        <p:txBody>
          <a:bodyPr/>
          <a:lstStyle/>
          <a:p>
            <a:fld id="{C6221B7B-E660-4C00-98FD-73199164CE86}" type="slidenum">
              <a:rPr lang="it-IT" smtClean="0"/>
              <a:t>20</a:t>
            </a:fld>
            <a:endParaRPr lang="it-IT"/>
          </a:p>
        </p:txBody>
      </p:sp>
    </p:spTree>
    <p:extLst>
      <p:ext uri="{BB962C8B-B14F-4D97-AF65-F5344CB8AC3E}">
        <p14:creationId xmlns:p14="http://schemas.microsoft.com/office/powerpoint/2010/main" val="77120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5857-556C-6A99-8EF6-843CE0A4ABB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AC8BC77-EC77-910A-D180-7BD8BC8F84D4}"/>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178DE27D-CCDB-CC6D-B0D0-22A93FF41F22}"/>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FEC3B4F4-7502-EEED-7AF4-181E28E8D1E5}"/>
              </a:ext>
            </a:extLst>
          </p:cNvPr>
          <p:cNvSpPr>
            <a:spLocks noGrp="1"/>
          </p:cNvSpPr>
          <p:nvPr>
            <p:ph type="sldNum" sz="quarter" idx="5"/>
          </p:nvPr>
        </p:nvSpPr>
        <p:spPr/>
        <p:txBody>
          <a:bodyPr/>
          <a:lstStyle/>
          <a:p>
            <a:fld id="{C6221B7B-E660-4C00-98FD-73199164CE86}" type="slidenum">
              <a:rPr lang="it-IT" smtClean="0"/>
              <a:t>21</a:t>
            </a:fld>
            <a:endParaRPr lang="it-IT"/>
          </a:p>
        </p:txBody>
      </p:sp>
    </p:spTree>
    <p:extLst>
      <p:ext uri="{BB962C8B-B14F-4D97-AF65-F5344CB8AC3E}">
        <p14:creationId xmlns:p14="http://schemas.microsoft.com/office/powerpoint/2010/main" val="2061443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46ECB-947C-9A05-F622-3264A7D9F91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B52B7EC-0CEB-BD8E-6F18-A372C19F5C20}"/>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142CD9E7-73D5-0DB4-424D-EB08B458C0F6}"/>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011B701E-9122-41DD-67DE-5BF87E905D0A}"/>
              </a:ext>
            </a:extLst>
          </p:cNvPr>
          <p:cNvSpPr>
            <a:spLocks noGrp="1"/>
          </p:cNvSpPr>
          <p:nvPr>
            <p:ph type="sldNum" sz="quarter" idx="5"/>
          </p:nvPr>
        </p:nvSpPr>
        <p:spPr/>
        <p:txBody>
          <a:bodyPr/>
          <a:lstStyle/>
          <a:p>
            <a:fld id="{C6221B7B-E660-4C00-98FD-73199164CE86}" type="slidenum">
              <a:rPr lang="it-IT" smtClean="0"/>
              <a:t>22</a:t>
            </a:fld>
            <a:endParaRPr lang="it-IT"/>
          </a:p>
        </p:txBody>
      </p:sp>
    </p:spTree>
    <p:extLst>
      <p:ext uri="{BB962C8B-B14F-4D97-AF65-F5344CB8AC3E}">
        <p14:creationId xmlns:p14="http://schemas.microsoft.com/office/powerpoint/2010/main" val="269360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03FB3-F9CE-386B-76E3-95B6B907F51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283F816-4700-C3FA-8B98-2A1F84E38227}"/>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BAABF9EE-7C54-2A3B-9B80-34B72A3EE2B1}"/>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14709F76-AA12-4716-EC48-2D9F2C54084F}"/>
              </a:ext>
            </a:extLst>
          </p:cNvPr>
          <p:cNvSpPr>
            <a:spLocks noGrp="1"/>
          </p:cNvSpPr>
          <p:nvPr>
            <p:ph type="sldNum" sz="quarter" idx="5"/>
          </p:nvPr>
        </p:nvSpPr>
        <p:spPr/>
        <p:txBody>
          <a:bodyPr/>
          <a:lstStyle/>
          <a:p>
            <a:fld id="{C6221B7B-E660-4C00-98FD-73199164CE86}" type="slidenum">
              <a:rPr lang="it-IT" smtClean="0"/>
              <a:t>3</a:t>
            </a:fld>
            <a:endParaRPr lang="it-IT"/>
          </a:p>
        </p:txBody>
      </p:sp>
    </p:spTree>
    <p:extLst>
      <p:ext uri="{BB962C8B-B14F-4D97-AF65-F5344CB8AC3E}">
        <p14:creationId xmlns:p14="http://schemas.microsoft.com/office/powerpoint/2010/main" val="3748917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32992-8DCB-7965-6FA5-05918B26E4B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E10050B-8D2D-635D-D94A-18CD15452F16}"/>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3E9DE8CA-3DA0-0739-8B80-5FC9643DFE86}"/>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7DB20455-378C-0317-73C6-1D24C9DE1565}"/>
              </a:ext>
            </a:extLst>
          </p:cNvPr>
          <p:cNvSpPr>
            <a:spLocks noGrp="1"/>
          </p:cNvSpPr>
          <p:nvPr>
            <p:ph type="sldNum" sz="quarter" idx="5"/>
          </p:nvPr>
        </p:nvSpPr>
        <p:spPr/>
        <p:txBody>
          <a:bodyPr/>
          <a:lstStyle/>
          <a:p>
            <a:fld id="{C6221B7B-E660-4C00-98FD-73199164CE86}" type="slidenum">
              <a:rPr lang="it-IT" smtClean="0"/>
              <a:t>23</a:t>
            </a:fld>
            <a:endParaRPr lang="it-IT"/>
          </a:p>
        </p:txBody>
      </p:sp>
    </p:spTree>
    <p:extLst>
      <p:ext uri="{BB962C8B-B14F-4D97-AF65-F5344CB8AC3E}">
        <p14:creationId xmlns:p14="http://schemas.microsoft.com/office/powerpoint/2010/main" val="3666001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F4F5E-5124-8EC6-53F9-2DE7212F8D9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83580E7-AD60-A53D-EB3F-46B1C48EB035}"/>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6299341A-7AE2-5425-1A65-2B58AC8CF170}"/>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5959158A-63AD-2DCA-DB6C-DD5DF954DFD4}"/>
              </a:ext>
            </a:extLst>
          </p:cNvPr>
          <p:cNvSpPr>
            <a:spLocks noGrp="1"/>
          </p:cNvSpPr>
          <p:nvPr>
            <p:ph type="sldNum" sz="quarter" idx="5"/>
          </p:nvPr>
        </p:nvSpPr>
        <p:spPr/>
        <p:txBody>
          <a:bodyPr/>
          <a:lstStyle/>
          <a:p>
            <a:fld id="{C6221B7B-E660-4C00-98FD-73199164CE86}" type="slidenum">
              <a:rPr lang="it-IT" smtClean="0"/>
              <a:t>25</a:t>
            </a:fld>
            <a:endParaRPr lang="it-IT"/>
          </a:p>
        </p:txBody>
      </p:sp>
    </p:spTree>
    <p:extLst>
      <p:ext uri="{BB962C8B-B14F-4D97-AF65-F5344CB8AC3E}">
        <p14:creationId xmlns:p14="http://schemas.microsoft.com/office/powerpoint/2010/main" val="711512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78297-3AB9-020B-EAE2-46C0C5475B5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46A913C-35BC-82C0-01BF-F17D5390AA7C}"/>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EABDD06A-BE56-078F-BB97-7A98E5F6B4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p:txBody>
      </p:sp>
      <p:sp>
        <p:nvSpPr>
          <p:cNvPr id="4" name="Segnaposto numero diapositiva 3">
            <a:extLst>
              <a:ext uri="{FF2B5EF4-FFF2-40B4-BE49-F238E27FC236}">
                <a16:creationId xmlns:a16="http://schemas.microsoft.com/office/drawing/2014/main" id="{DCA20657-A0E1-62D6-9E40-7755C8D875E0}"/>
              </a:ext>
            </a:extLst>
          </p:cNvPr>
          <p:cNvSpPr>
            <a:spLocks noGrp="1"/>
          </p:cNvSpPr>
          <p:nvPr>
            <p:ph type="sldNum" sz="quarter" idx="5"/>
          </p:nvPr>
        </p:nvSpPr>
        <p:spPr/>
        <p:txBody>
          <a:bodyPr/>
          <a:lstStyle/>
          <a:p>
            <a:fld id="{C6221B7B-E660-4C00-98FD-73199164CE86}" type="slidenum">
              <a:rPr lang="it-IT" smtClean="0"/>
              <a:t>26</a:t>
            </a:fld>
            <a:endParaRPr lang="it-IT"/>
          </a:p>
        </p:txBody>
      </p:sp>
    </p:spTree>
    <p:extLst>
      <p:ext uri="{BB962C8B-B14F-4D97-AF65-F5344CB8AC3E}">
        <p14:creationId xmlns:p14="http://schemas.microsoft.com/office/powerpoint/2010/main" val="1903327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02F5C-2F73-2A69-D828-F7844AFA280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48C6322-4373-7BDD-88C5-87C8747C125E}"/>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C74CAFFE-47BA-354C-7DFB-1F47DAF10734}"/>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DE2539D0-678F-80B9-D93C-824C29F27544}"/>
              </a:ext>
            </a:extLst>
          </p:cNvPr>
          <p:cNvSpPr>
            <a:spLocks noGrp="1"/>
          </p:cNvSpPr>
          <p:nvPr>
            <p:ph type="sldNum" sz="quarter" idx="5"/>
          </p:nvPr>
        </p:nvSpPr>
        <p:spPr/>
        <p:txBody>
          <a:bodyPr/>
          <a:lstStyle/>
          <a:p>
            <a:fld id="{C6221B7B-E660-4C00-98FD-73199164CE86}" type="slidenum">
              <a:rPr lang="it-IT" smtClean="0"/>
              <a:t>27</a:t>
            </a:fld>
            <a:endParaRPr lang="it-IT"/>
          </a:p>
        </p:txBody>
      </p:sp>
    </p:spTree>
    <p:extLst>
      <p:ext uri="{BB962C8B-B14F-4D97-AF65-F5344CB8AC3E}">
        <p14:creationId xmlns:p14="http://schemas.microsoft.com/office/powerpoint/2010/main" val="1737862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16F06-AD43-4803-4703-4BA4DCA1744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7B7FAA3-82C1-876C-8906-4BEF29009D3F}"/>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918D6C1F-371A-5CD4-CF4C-33F802A5872E}"/>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19174F20-D26F-F1AA-BF74-571434B7A795}"/>
              </a:ext>
            </a:extLst>
          </p:cNvPr>
          <p:cNvSpPr>
            <a:spLocks noGrp="1"/>
          </p:cNvSpPr>
          <p:nvPr>
            <p:ph type="sldNum" sz="quarter" idx="5"/>
          </p:nvPr>
        </p:nvSpPr>
        <p:spPr/>
        <p:txBody>
          <a:bodyPr/>
          <a:lstStyle/>
          <a:p>
            <a:fld id="{C6221B7B-E660-4C00-98FD-73199164CE86}" type="slidenum">
              <a:rPr lang="it-IT" smtClean="0"/>
              <a:t>28</a:t>
            </a:fld>
            <a:endParaRPr lang="it-IT"/>
          </a:p>
        </p:txBody>
      </p:sp>
    </p:spTree>
    <p:extLst>
      <p:ext uri="{BB962C8B-B14F-4D97-AF65-F5344CB8AC3E}">
        <p14:creationId xmlns:p14="http://schemas.microsoft.com/office/powerpoint/2010/main" val="200818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B2C11-EDFA-88EC-C983-FA0D504B519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FF590FF-6843-B1B9-963E-09D52F14360D}"/>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F8657D97-5059-B148-8281-4CA36105B118}"/>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77B671AC-D03B-D38E-E2C1-C8A1104E377E}"/>
              </a:ext>
            </a:extLst>
          </p:cNvPr>
          <p:cNvSpPr>
            <a:spLocks noGrp="1"/>
          </p:cNvSpPr>
          <p:nvPr>
            <p:ph type="sldNum" sz="quarter" idx="5"/>
          </p:nvPr>
        </p:nvSpPr>
        <p:spPr/>
        <p:txBody>
          <a:bodyPr/>
          <a:lstStyle/>
          <a:p>
            <a:fld id="{C6221B7B-E660-4C00-98FD-73199164CE86}" type="slidenum">
              <a:rPr lang="it-IT" smtClean="0"/>
              <a:t>29</a:t>
            </a:fld>
            <a:endParaRPr lang="it-IT"/>
          </a:p>
        </p:txBody>
      </p:sp>
    </p:spTree>
    <p:extLst>
      <p:ext uri="{BB962C8B-B14F-4D97-AF65-F5344CB8AC3E}">
        <p14:creationId xmlns:p14="http://schemas.microsoft.com/office/powerpoint/2010/main" val="3650052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5F6B7-F281-439E-160A-4FAF1122B1C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E440105-1B65-504E-541C-76D2AD7E299F}"/>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9719A681-FA0E-CE4D-D8B0-356C9E1352CD}"/>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D893B220-7E29-5DF4-2D96-6357803E350B}"/>
              </a:ext>
            </a:extLst>
          </p:cNvPr>
          <p:cNvSpPr>
            <a:spLocks noGrp="1"/>
          </p:cNvSpPr>
          <p:nvPr>
            <p:ph type="sldNum" sz="quarter" idx="5"/>
          </p:nvPr>
        </p:nvSpPr>
        <p:spPr/>
        <p:txBody>
          <a:bodyPr/>
          <a:lstStyle/>
          <a:p>
            <a:fld id="{C6221B7B-E660-4C00-98FD-73199164CE86}" type="slidenum">
              <a:rPr lang="it-IT" smtClean="0"/>
              <a:t>30</a:t>
            </a:fld>
            <a:endParaRPr lang="it-IT"/>
          </a:p>
        </p:txBody>
      </p:sp>
    </p:spTree>
    <p:extLst>
      <p:ext uri="{BB962C8B-B14F-4D97-AF65-F5344CB8AC3E}">
        <p14:creationId xmlns:p14="http://schemas.microsoft.com/office/powerpoint/2010/main" val="2866943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F2895-C6B8-FE8D-1AEF-04D6C180454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DF01BC8-7DC6-DB9D-EE9B-C45CE757F14D}"/>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B59E2FB6-2808-2C7C-134B-9CA39A4ECDD8}"/>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62697950-8ACB-20C8-D943-31DCEEBD72A8}"/>
              </a:ext>
            </a:extLst>
          </p:cNvPr>
          <p:cNvSpPr>
            <a:spLocks noGrp="1"/>
          </p:cNvSpPr>
          <p:nvPr>
            <p:ph type="sldNum" sz="quarter" idx="5"/>
          </p:nvPr>
        </p:nvSpPr>
        <p:spPr/>
        <p:txBody>
          <a:bodyPr/>
          <a:lstStyle/>
          <a:p>
            <a:fld id="{C6221B7B-E660-4C00-98FD-73199164CE86}" type="slidenum">
              <a:rPr lang="it-IT" smtClean="0"/>
              <a:t>31</a:t>
            </a:fld>
            <a:endParaRPr lang="it-IT"/>
          </a:p>
        </p:txBody>
      </p:sp>
    </p:spTree>
    <p:extLst>
      <p:ext uri="{BB962C8B-B14F-4D97-AF65-F5344CB8AC3E}">
        <p14:creationId xmlns:p14="http://schemas.microsoft.com/office/powerpoint/2010/main" val="1082681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FF363-023D-8B3F-B5CD-6A4C7007012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69A0B0C-9561-BBC4-3763-C77138EE795F}"/>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CFBF3B9E-3DE6-02B1-5753-6C25624F49D0}"/>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2E2E549A-742A-B27A-1929-A5F08763655D}"/>
              </a:ext>
            </a:extLst>
          </p:cNvPr>
          <p:cNvSpPr>
            <a:spLocks noGrp="1"/>
          </p:cNvSpPr>
          <p:nvPr>
            <p:ph type="sldNum" sz="quarter" idx="5"/>
          </p:nvPr>
        </p:nvSpPr>
        <p:spPr/>
        <p:txBody>
          <a:bodyPr/>
          <a:lstStyle/>
          <a:p>
            <a:fld id="{C6221B7B-E660-4C00-98FD-73199164CE86}" type="slidenum">
              <a:rPr lang="it-IT" smtClean="0"/>
              <a:t>32</a:t>
            </a:fld>
            <a:endParaRPr lang="it-IT"/>
          </a:p>
        </p:txBody>
      </p:sp>
    </p:spTree>
    <p:extLst>
      <p:ext uri="{BB962C8B-B14F-4D97-AF65-F5344CB8AC3E}">
        <p14:creationId xmlns:p14="http://schemas.microsoft.com/office/powerpoint/2010/main" val="370366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FEB86-69D7-C2E1-CD5F-33BCA802955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3AB9719-F54C-DBA1-2E55-1DF871578B40}"/>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CC35C00C-443B-D0EE-7F21-FDC825361FE3}"/>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248DCDB7-AADB-39F9-0AFC-9563F9179D22}"/>
              </a:ext>
            </a:extLst>
          </p:cNvPr>
          <p:cNvSpPr>
            <a:spLocks noGrp="1"/>
          </p:cNvSpPr>
          <p:nvPr>
            <p:ph type="sldNum" sz="quarter" idx="5"/>
          </p:nvPr>
        </p:nvSpPr>
        <p:spPr/>
        <p:txBody>
          <a:bodyPr/>
          <a:lstStyle/>
          <a:p>
            <a:fld id="{C6221B7B-E660-4C00-98FD-73199164CE86}" type="slidenum">
              <a:rPr lang="it-IT" smtClean="0"/>
              <a:t>33</a:t>
            </a:fld>
            <a:endParaRPr lang="it-IT"/>
          </a:p>
        </p:txBody>
      </p:sp>
    </p:spTree>
    <p:extLst>
      <p:ext uri="{BB962C8B-B14F-4D97-AF65-F5344CB8AC3E}">
        <p14:creationId xmlns:p14="http://schemas.microsoft.com/office/powerpoint/2010/main" val="318134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FDD69-CCB5-A1C9-2BD8-8A20D01C068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B0E840E-8D92-559A-5B8C-8C3C645ED3C5}"/>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EC9AEBF8-B8E9-EA69-A0F3-BA4AF478D9E5}"/>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AE794D80-4063-37EB-88E0-3F4EE1688D94}"/>
              </a:ext>
            </a:extLst>
          </p:cNvPr>
          <p:cNvSpPr>
            <a:spLocks noGrp="1"/>
          </p:cNvSpPr>
          <p:nvPr>
            <p:ph type="sldNum" sz="quarter" idx="5"/>
          </p:nvPr>
        </p:nvSpPr>
        <p:spPr/>
        <p:txBody>
          <a:bodyPr/>
          <a:lstStyle/>
          <a:p>
            <a:fld id="{C6221B7B-E660-4C00-98FD-73199164CE86}" type="slidenum">
              <a:rPr lang="it-IT" smtClean="0"/>
              <a:t>4</a:t>
            </a:fld>
            <a:endParaRPr lang="it-IT"/>
          </a:p>
        </p:txBody>
      </p:sp>
    </p:spTree>
    <p:extLst>
      <p:ext uri="{BB962C8B-B14F-4D97-AF65-F5344CB8AC3E}">
        <p14:creationId xmlns:p14="http://schemas.microsoft.com/office/powerpoint/2010/main" val="37091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6C871-EF12-DC0D-7B93-0D5DBEDD90C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B0F9F2E-B908-B75A-25BE-8C39CEA3E820}"/>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3DD30F59-D253-C12A-F4C5-EDEEA532620D}"/>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B8FB75FE-8EC0-63C0-6CCC-3766CE749F21}"/>
              </a:ext>
            </a:extLst>
          </p:cNvPr>
          <p:cNvSpPr>
            <a:spLocks noGrp="1"/>
          </p:cNvSpPr>
          <p:nvPr>
            <p:ph type="sldNum" sz="quarter" idx="5"/>
          </p:nvPr>
        </p:nvSpPr>
        <p:spPr/>
        <p:txBody>
          <a:bodyPr/>
          <a:lstStyle/>
          <a:p>
            <a:fld id="{C6221B7B-E660-4C00-98FD-73199164CE86}" type="slidenum">
              <a:rPr lang="it-IT" smtClean="0"/>
              <a:t>5</a:t>
            </a:fld>
            <a:endParaRPr lang="it-IT"/>
          </a:p>
        </p:txBody>
      </p:sp>
    </p:spTree>
    <p:extLst>
      <p:ext uri="{BB962C8B-B14F-4D97-AF65-F5344CB8AC3E}">
        <p14:creationId xmlns:p14="http://schemas.microsoft.com/office/powerpoint/2010/main" val="415590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33423-82CD-7A56-D63F-03B932052F2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0C8B726-780A-C14F-9A30-6B6CD8534336}"/>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255BF4C8-E0DF-AA56-D2FD-1DAB182BE998}"/>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664A8A7A-9A48-9E6F-94A4-A5CC23287EC9}"/>
              </a:ext>
            </a:extLst>
          </p:cNvPr>
          <p:cNvSpPr>
            <a:spLocks noGrp="1"/>
          </p:cNvSpPr>
          <p:nvPr>
            <p:ph type="sldNum" sz="quarter" idx="5"/>
          </p:nvPr>
        </p:nvSpPr>
        <p:spPr/>
        <p:txBody>
          <a:bodyPr/>
          <a:lstStyle/>
          <a:p>
            <a:fld id="{C6221B7B-E660-4C00-98FD-73199164CE86}" type="slidenum">
              <a:rPr lang="it-IT" smtClean="0"/>
              <a:t>6</a:t>
            </a:fld>
            <a:endParaRPr lang="it-IT"/>
          </a:p>
        </p:txBody>
      </p:sp>
    </p:spTree>
    <p:extLst>
      <p:ext uri="{BB962C8B-B14F-4D97-AF65-F5344CB8AC3E}">
        <p14:creationId xmlns:p14="http://schemas.microsoft.com/office/powerpoint/2010/main" val="243141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504A6-BB68-0CA0-FDD3-CA20ACCE893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E33F009-4989-07E6-2BCA-228C272352E2}"/>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032B6A30-6BEE-6526-ECA1-531FD41FBC77}"/>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4D3EB42B-FC3F-808F-C4DF-281D2963C206}"/>
              </a:ext>
            </a:extLst>
          </p:cNvPr>
          <p:cNvSpPr>
            <a:spLocks noGrp="1"/>
          </p:cNvSpPr>
          <p:nvPr>
            <p:ph type="sldNum" sz="quarter" idx="5"/>
          </p:nvPr>
        </p:nvSpPr>
        <p:spPr/>
        <p:txBody>
          <a:bodyPr/>
          <a:lstStyle/>
          <a:p>
            <a:fld id="{C6221B7B-E660-4C00-98FD-73199164CE86}" type="slidenum">
              <a:rPr lang="it-IT" smtClean="0"/>
              <a:t>7</a:t>
            </a:fld>
            <a:endParaRPr lang="it-IT"/>
          </a:p>
        </p:txBody>
      </p:sp>
    </p:spTree>
    <p:extLst>
      <p:ext uri="{BB962C8B-B14F-4D97-AF65-F5344CB8AC3E}">
        <p14:creationId xmlns:p14="http://schemas.microsoft.com/office/powerpoint/2010/main" val="355611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86890-400C-2967-C8E8-A1225B0BCAA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B4D1ED7-2A72-119B-C528-F20B68F80497}"/>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0E6286CD-215D-DE9D-8016-D763E6F8E67C}"/>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6A096E1F-77A4-6BD7-A72B-FE01153C47D4}"/>
              </a:ext>
            </a:extLst>
          </p:cNvPr>
          <p:cNvSpPr>
            <a:spLocks noGrp="1"/>
          </p:cNvSpPr>
          <p:nvPr>
            <p:ph type="sldNum" sz="quarter" idx="5"/>
          </p:nvPr>
        </p:nvSpPr>
        <p:spPr/>
        <p:txBody>
          <a:bodyPr/>
          <a:lstStyle/>
          <a:p>
            <a:fld id="{C6221B7B-E660-4C00-98FD-73199164CE86}" type="slidenum">
              <a:rPr lang="it-IT" smtClean="0"/>
              <a:t>8</a:t>
            </a:fld>
            <a:endParaRPr lang="it-IT"/>
          </a:p>
        </p:txBody>
      </p:sp>
    </p:spTree>
    <p:extLst>
      <p:ext uri="{BB962C8B-B14F-4D97-AF65-F5344CB8AC3E}">
        <p14:creationId xmlns:p14="http://schemas.microsoft.com/office/powerpoint/2010/main" val="1016560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4FB9A-8408-4B73-D7C3-2DDF70B4CEE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7E84F0A-21B0-230F-D842-FE3DDF076405}"/>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DB0B1DF4-331B-73B7-2BE4-0662647A57DD}"/>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AD122E18-5671-83D4-B4B2-9C940BD7FD2F}"/>
              </a:ext>
            </a:extLst>
          </p:cNvPr>
          <p:cNvSpPr>
            <a:spLocks noGrp="1"/>
          </p:cNvSpPr>
          <p:nvPr>
            <p:ph type="sldNum" sz="quarter" idx="5"/>
          </p:nvPr>
        </p:nvSpPr>
        <p:spPr/>
        <p:txBody>
          <a:bodyPr/>
          <a:lstStyle/>
          <a:p>
            <a:fld id="{C6221B7B-E660-4C00-98FD-73199164CE86}" type="slidenum">
              <a:rPr lang="it-IT" smtClean="0"/>
              <a:t>9</a:t>
            </a:fld>
            <a:endParaRPr lang="it-IT"/>
          </a:p>
        </p:txBody>
      </p:sp>
    </p:spTree>
    <p:extLst>
      <p:ext uri="{BB962C8B-B14F-4D97-AF65-F5344CB8AC3E}">
        <p14:creationId xmlns:p14="http://schemas.microsoft.com/office/powerpoint/2010/main" val="121510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DCB1F-99AF-765E-E116-2498F8FB400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C534BF5-E5F2-96E8-5B95-A4164A872D14}"/>
              </a:ext>
            </a:extLst>
          </p:cNvPr>
          <p:cNvSpPr>
            <a:spLocks noGrp="1" noRot="1" noChangeAspect="1"/>
          </p:cNvSpPr>
          <p:nvPr>
            <p:ph type="sldImg"/>
          </p:nvPr>
        </p:nvSpPr>
        <p:spPr/>
        <p:txBody>
          <a:bodyPr/>
          <a:lstStyle/>
          <a:p>
            <a:endParaRPr lang="it-IT"/>
          </a:p>
        </p:txBody>
      </p:sp>
      <p:sp>
        <p:nvSpPr>
          <p:cNvPr id="3" name="Segnaposto note 2">
            <a:extLst>
              <a:ext uri="{FF2B5EF4-FFF2-40B4-BE49-F238E27FC236}">
                <a16:creationId xmlns:a16="http://schemas.microsoft.com/office/drawing/2014/main" id="{C06B9E2F-4B95-9C53-522E-511BE668C78B}"/>
              </a:ext>
            </a:extLst>
          </p:cNvPr>
          <p:cNvSpPr>
            <a:spLocks noGrp="1"/>
          </p:cNvSpPr>
          <p:nvPr>
            <p:ph type="body" idx="1"/>
          </p:nvPr>
        </p:nvSpPr>
        <p:spPr/>
        <p:txBody>
          <a:bodyPr/>
          <a:lstStyle/>
          <a:p>
            <a:pPr marL="0" indent="0">
              <a:buNone/>
            </a:pPr>
            <a:endParaRPr lang="it-IT" dirty="0"/>
          </a:p>
        </p:txBody>
      </p:sp>
      <p:sp>
        <p:nvSpPr>
          <p:cNvPr id="4" name="Segnaposto numero diapositiva 3">
            <a:extLst>
              <a:ext uri="{FF2B5EF4-FFF2-40B4-BE49-F238E27FC236}">
                <a16:creationId xmlns:a16="http://schemas.microsoft.com/office/drawing/2014/main" id="{0C7B31FB-1656-6031-3D11-1DF9D8040832}"/>
              </a:ext>
            </a:extLst>
          </p:cNvPr>
          <p:cNvSpPr>
            <a:spLocks noGrp="1"/>
          </p:cNvSpPr>
          <p:nvPr>
            <p:ph type="sldNum" sz="quarter" idx="5"/>
          </p:nvPr>
        </p:nvSpPr>
        <p:spPr/>
        <p:txBody>
          <a:bodyPr/>
          <a:lstStyle/>
          <a:p>
            <a:fld id="{C6221B7B-E660-4C00-98FD-73199164CE86}" type="slidenum">
              <a:rPr lang="it-IT" smtClean="0"/>
              <a:t>10</a:t>
            </a:fld>
            <a:endParaRPr lang="it-IT"/>
          </a:p>
        </p:txBody>
      </p:sp>
    </p:spTree>
    <p:extLst>
      <p:ext uri="{BB962C8B-B14F-4D97-AF65-F5344CB8AC3E}">
        <p14:creationId xmlns:p14="http://schemas.microsoft.com/office/powerpoint/2010/main" val="535043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a titolo">
    <p:bg>
      <p:bgPr>
        <a:solidFill>
          <a:srgbClr val="F2F2F2"/>
        </a:solid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C7B2865-CC1A-0BB7-37B3-A2DA0162CC6E}"/>
              </a:ext>
            </a:extLst>
          </p:cNvPr>
          <p:cNvSpPr/>
          <p:nvPr userDrawn="1"/>
        </p:nvSpPr>
        <p:spPr>
          <a:xfrm>
            <a:off x="0" y="-9106"/>
            <a:ext cx="12192000" cy="5588000"/>
          </a:xfrm>
          <a:prstGeom prst="rect">
            <a:avLst/>
          </a:prstGeom>
          <a:solidFill>
            <a:srgbClr val="66B4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6" name="Elemento grafico 15">
            <a:extLst>
              <a:ext uri="{FF2B5EF4-FFF2-40B4-BE49-F238E27FC236}">
                <a16:creationId xmlns:a16="http://schemas.microsoft.com/office/drawing/2014/main" id="{3D20DD00-B4AB-5A10-1700-DAACD5EDF7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291" y="5772300"/>
            <a:ext cx="895122" cy="895122"/>
          </a:xfrm>
          <a:prstGeom prst="rect">
            <a:avLst/>
          </a:prstGeom>
        </p:spPr>
      </p:pic>
      <p:sp>
        <p:nvSpPr>
          <p:cNvPr id="23" name="Segnaposto testo 22">
            <a:extLst>
              <a:ext uri="{FF2B5EF4-FFF2-40B4-BE49-F238E27FC236}">
                <a16:creationId xmlns:a16="http://schemas.microsoft.com/office/drawing/2014/main" id="{975D7ADB-6ECD-2B49-8B72-3209A2EABE8C}"/>
              </a:ext>
            </a:extLst>
          </p:cNvPr>
          <p:cNvSpPr>
            <a:spLocks noGrp="1"/>
          </p:cNvSpPr>
          <p:nvPr>
            <p:ph type="body" sz="quarter" idx="10" hasCustomPrompt="1"/>
          </p:nvPr>
        </p:nvSpPr>
        <p:spPr>
          <a:xfrm>
            <a:off x="334963" y="1101725"/>
            <a:ext cx="2841625" cy="212725"/>
          </a:xfrm>
        </p:spPr>
        <p:txBody>
          <a:bodyPr lIns="0" tIns="0" rIns="0" bIns="0" anchor="ctr">
            <a:noAutofit/>
          </a:bodyPr>
          <a:lstStyle>
            <a:lvl1pPr marL="0" indent="0">
              <a:buNone/>
              <a:defRPr sz="1600">
                <a:solidFill>
                  <a:schemeClr val="bg1"/>
                </a:solidFill>
              </a:defRPr>
            </a:lvl1pPr>
          </a:lstStyle>
          <a:p>
            <a:pPr lvl="0"/>
            <a:r>
              <a:rPr lang="it-IT" dirty="0"/>
              <a:t>Nome Cognome</a:t>
            </a:r>
          </a:p>
        </p:txBody>
      </p:sp>
      <p:sp>
        <p:nvSpPr>
          <p:cNvPr id="27" name="Segnaposto testo 26">
            <a:extLst>
              <a:ext uri="{FF2B5EF4-FFF2-40B4-BE49-F238E27FC236}">
                <a16:creationId xmlns:a16="http://schemas.microsoft.com/office/drawing/2014/main" id="{9453A2A2-8B03-C03E-674C-3ADEE130A9B2}"/>
              </a:ext>
            </a:extLst>
          </p:cNvPr>
          <p:cNvSpPr>
            <a:spLocks noGrp="1"/>
          </p:cNvSpPr>
          <p:nvPr>
            <p:ph type="body" sz="quarter" idx="11" hasCustomPrompt="1"/>
          </p:nvPr>
        </p:nvSpPr>
        <p:spPr>
          <a:xfrm>
            <a:off x="334963" y="2301436"/>
            <a:ext cx="4337050" cy="468312"/>
          </a:xfrm>
        </p:spPr>
        <p:txBody>
          <a:bodyPr lIns="0" tIns="0" rIns="0" bIns="0" anchor="ctr">
            <a:noAutofit/>
          </a:bodyPr>
          <a:lstStyle>
            <a:lvl1pPr marL="0" indent="0">
              <a:buNone/>
              <a:defRPr sz="4400">
                <a:solidFill>
                  <a:schemeClr val="bg1"/>
                </a:solidFill>
              </a:defRPr>
            </a:lvl1pPr>
          </a:lstStyle>
          <a:p>
            <a:pPr lvl="0"/>
            <a:r>
              <a:rPr lang="it-IT" dirty="0"/>
              <a:t>Titolo</a:t>
            </a:r>
          </a:p>
        </p:txBody>
      </p:sp>
      <p:sp>
        <p:nvSpPr>
          <p:cNvPr id="31" name="Segnaposto testo 30">
            <a:extLst>
              <a:ext uri="{FF2B5EF4-FFF2-40B4-BE49-F238E27FC236}">
                <a16:creationId xmlns:a16="http://schemas.microsoft.com/office/drawing/2014/main" id="{965DB8A4-6A08-166F-90AF-63CA10D23EBD}"/>
              </a:ext>
            </a:extLst>
          </p:cNvPr>
          <p:cNvSpPr>
            <a:spLocks noGrp="1"/>
          </p:cNvSpPr>
          <p:nvPr>
            <p:ph type="body" sz="quarter" idx="13" hasCustomPrompt="1"/>
          </p:nvPr>
        </p:nvSpPr>
        <p:spPr>
          <a:xfrm>
            <a:off x="10536238" y="6175376"/>
            <a:ext cx="1320800" cy="287337"/>
          </a:xfrm>
        </p:spPr>
        <p:txBody>
          <a:bodyPr anchor="ctr">
            <a:noAutofit/>
          </a:bodyPr>
          <a:lstStyle>
            <a:lvl1pPr marL="0" indent="0">
              <a:buNone/>
              <a:defRPr sz="1400"/>
            </a:lvl1pPr>
          </a:lstStyle>
          <a:p>
            <a:pPr lvl="0"/>
            <a:r>
              <a:rPr lang="it-IT" dirty="0"/>
              <a:t>13/02/2025</a:t>
            </a:r>
          </a:p>
        </p:txBody>
      </p:sp>
      <p:pic>
        <p:nvPicPr>
          <p:cNvPr id="4" name="Immagine 3" descr="Immagine che contiene Carattere, simbolo, testo, logo&#10;&#10;Il contenuto generato dall'IA potrebbe non essere corretto.">
            <a:extLst>
              <a:ext uri="{FF2B5EF4-FFF2-40B4-BE49-F238E27FC236}">
                <a16:creationId xmlns:a16="http://schemas.microsoft.com/office/drawing/2014/main" id="{D55AF3AA-F56D-B02E-7133-A2C82D0F1F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4122" y="5833129"/>
            <a:ext cx="1483164" cy="877421"/>
          </a:xfrm>
          <a:prstGeom prst="rect">
            <a:avLst/>
          </a:prstGeom>
        </p:spPr>
      </p:pic>
      <p:pic>
        <p:nvPicPr>
          <p:cNvPr id="9" name="Immagine 8" descr="Immagine che contiene Carattere, schermata, logo, simbolo&#10;&#10;Il contenuto generato dall'IA potrebbe non essere corretto.">
            <a:extLst>
              <a:ext uri="{FF2B5EF4-FFF2-40B4-BE49-F238E27FC236}">
                <a16:creationId xmlns:a16="http://schemas.microsoft.com/office/drawing/2014/main" id="{CB5CDA53-2903-239E-4C43-D3CFA97C4F0B}"/>
              </a:ext>
            </a:extLst>
          </p:cNvPr>
          <p:cNvPicPr>
            <a:picLocks noChangeAspect="1"/>
          </p:cNvPicPr>
          <p:nvPr userDrawn="1"/>
        </p:nvPicPr>
        <p:blipFill>
          <a:blip r:embed="rId5">
            <a:extLst>
              <a:ext uri="{28A0092B-C50C-407E-A947-70E740481C1C}">
                <a14:useLocalDpi xmlns:a14="http://schemas.microsoft.com/office/drawing/2010/main" val="0"/>
              </a:ext>
            </a:extLst>
          </a:blip>
          <a:srcRect l="24271" t="45460" r="61215" b="41794"/>
          <a:stretch/>
        </p:blipFill>
        <p:spPr>
          <a:xfrm>
            <a:off x="1175696" y="5833129"/>
            <a:ext cx="639999" cy="124123"/>
          </a:xfrm>
          <a:prstGeom prst="rect">
            <a:avLst/>
          </a:prstGeom>
        </p:spPr>
      </p:pic>
      <p:pic>
        <p:nvPicPr>
          <p:cNvPr id="10" name="Immagine 9" descr="Immagine che contiene Elementi grafici, grafica, schermata, testo&#10;&#10;Il contenuto generato dall'IA potrebbe non essere corretto.">
            <a:extLst>
              <a:ext uri="{FF2B5EF4-FFF2-40B4-BE49-F238E27FC236}">
                <a16:creationId xmlns:a16="http://schemas.microsoft.com/office/drawing/2014/main" id="{0D7BEC5D-128A-8914-E6C0-97424C486131}"/>
              </a:ext>
            </a:extLst>
          </p:cNvPr>
          <p:cNvPicPr>
            <a:picLocks noChangeAspect="1"/>
          </p:cNvPicPr>
          <p:nvPr userDrawn="1"/>
        </p:nvPicPr>
        <p:blipFill>
          <a:blip r:embed="rId6"/>
          <a:stretch>
            <a:fillRect/>
          </a:stretch>
        </p:blipFill>
        <p:spPr>
          <a:xfrm>
            <a:off x="2647960" y="5620793"/>
            <a:ext cx="1483163" cy="1109166"/>
          </a:xfrm>
          <a:prstGeom prst="rect">
            <a:avLst/>
          </a:prstGeom>
        </p:spPr>
      </p:pic>
    </p:spTree>
    <p:extLst>
      <p:ext uri="{BB962C8B-B14F-4D97-AF65-F5344CB8AC3E}">
        <p14:creationId xmlns:p14="http://schemas.microsoft.com/office/powerpoint/2010/main" val="1656983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111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bg>
      <p:bgPr>
        <a:solidFill>
          <a:srgbClr val="29555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BF6818-49E0-6E94-A9F9-707B8713DBC5}"/>
              </a:ext>
            </a:extLst>
          </p:cNvPr>
          <p:cNvSpPr>
            <a:spLocks noGrp="1"/>
          </p:cNvSpPr>
          <p:nvPr>
            <p:ph type="ctrTitle" hasCustomPrompt="1"/>
          </p:nvPr>
        </p:nvSpPr>
        <p:spPr>
          <a:xfrm>
            <a:off x="2609850" y="3078134"/>
            <a:ext cx="3486150" cy="701731"/>
          </a:xfrm>
        </p:spPr>
        <p:txBody>
          <a:bodyPr wrap="square" anchor="ctr" anchorCtr="0">
            <a:spAutoFit/>
          </a:bodyPr>
          <a:lstStyle>
            <a:lvl1pPr algn="l">
              <a:defRPr sz="4400">
                <a:solidFill>
                  <a:schemeClr val="bg1"/>
                </a:solidFill>
                <a:latin typeface="Satoshi Medium" pitchFamily="50" charset="0"/>
              </a:defRPr>
            </a:lvl1pPr>
          </a:lstStyle>
          <a:p>
            <a:r>
              <a:rPr lang="it-IT" dirty="0"/>
              <a:t>Capitolo</a:t>
            </a:r>
          </a:p>
        </p:txBody>
      </p:sp>
      <p:sp>
        <p:nvSpPr>
          <p:cNvPr id="3" name="Sottotitolo 2">
            <a:extLst>
              <a:ext uri="{FF2B5EF4-FFF2-40B4-BE49-F238E27FC236}">
                <a16:creationId xmlns:a16="http://schemas.microsoft.com/office/drawing/2014/main" id="{FD1927D2-5C4B-6A5D-B8CF-CD2BE23DAFB5}"/>
              </a:ext>
            </a:extLst>
          </p:cNvPr>
          <p:cNvSpPr>
            <a:spLocks noGrp="1"/>
          </p:cNvSpPr>
          <p:nvPr>
            <p:ph type="subTitle" idx="1" hasCustomPrompt="1"/>
          </p:nvPr>
        </p:nvSpPr>
        <p:spPr>
          <a:xfrm>
            <a:off x="1054100" y="3175794"/>
            <a:ext cx="717550" cy="506412"/>
          </a:xfrm>
        </p:spPr>
        <p:txBody>
          <a:bodyPr wrap="square" lIns="0" tIns="0" rIns="0" bIns="0" anchor="ctr" anchorCtr="0">
            <a:noAutofit/>
          </a:bodyPr>
          <a:lstStyle>
            <a:lvl1pPr marL="0" indent="0" algn="l">
              <a:buNone/>
              <a:defRPr sz="4400" b="1">
                <a:solidFill>
                  <a:srgbClr val="5CB9C6"/>
                </a:solidFill>
                <a:latin typeface="Satoshi Mediu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01</a:t>
            </a:r>
          </a:p>
        </p:txBody>
      </p:sp>
      <p:sp>
        <p:nvSpPr>
          <p:cNvPr id="4" name="Segnaposto data 3">
            <a:extLst>
              <a:ext uri="{FF2B5EF4-FFF2-40B4-BE49-F238E27FC236}">
                <a16:creationId xmlns:a16="http://schemas.microsoft.com/office/drawing/2014/main" id="{EED21CDA-4C23-BCC7-18F2-B46374BBA96F}"/>
              </a:ext>
            </a:extLst>
          </p:cNvPr>
          <p:cNvSpPr>
            <a:spLocks noGrp="1"/>
          </p:cNvSpPr>
          <p:nvPr>
            <p:ph type="dt" sz="half" idx="10"/>
          </p:nvPr>
        </p:nvSpPr>
        <p:spPr>
          <a:xfrm>
            <a:off x="9331326" y="6308725"/>
            <a:ext cx="2525712" cy="365125"/>
          </a:xfrm>
        </p:spPr>
        <p:txBody>
          <a:bodyPr/>
          <a:lstStyle>
            <a:lvl1pPr algn="r">
              <a:defRPr/>
            </a:lvl1pPr>
          </a:lstStyle>
          <a:p>
            <a:r>
              <a:rPr lang="it-IT"/>
              <a:t>13/02/2025</a:t>
            </a:r>
            <a:endParaRPr lang="it-IT" dirty="0"/>
          </a:p>
        </p:txBody>
      </p:sp>
      <p:sp>
        <p:nvSpPr>
          <p:cNvPr id="5" name="Segnaposto piè di pagina 4">
            <a:extLst>
              <a:ext uri="{FF2B5EF4-FFF2-40B4-BE49-F238E27FC236}">
                <a16:creationId xmlns:a16="http://schemas.microsoft.com/office/drawing/2014/main" id="{DBBDCAE5-6D99-85A5-D3DB-5CD4C2889F62}"/>
              </a:ext>
            </a:extLst>
          </p:cNvPr>
          <p:cNvSpPr>
            <a:spLocks noGrp="1"/>
          </p:cNvSpPr>
          <p:nvPr>
            <p:ph type="ftr" sz="quarter" idx="11"/>
          </p:nvPr>
        </p:nvSpPr>
        <p:spPr>
          <a:xfrm>
            <a:off x="1774825" y="6308725"/>
            <a:ext cx="4114800" cy="365125"/>
          </a:xfrm>
        </p:spPr>
        <p:txBody>
          <a:bodyPr lIns="0" tIns="0" rIns="0" bIns="0"/>
          <a:lstStyle>
            <a:lvl1pPr algn="l">
              <a:defRPr>
                <a:solidFill>
                  <a:schemeClr val="bg1"/>
                </a:solidFill>
              </a:defRPr>
            </a:lvl1pPr>
          </a:lstStyle>
          <a:p>
            <a:r>
              <a:rPr lang="it-IT"/>
              <a:t>Lab. Applicazioni di Intelligenza Artificiale</a:t>
            </a:r>
            <a:endParaRPr lang="it-IT" dirty="0"/>
          </a:p>
        </p:txBody>
      </p:sp>
      <p:sp>
        <p:nvSpPr>
          <p:cNvPr id="6" name="Segnaposto numero diapositiva 5">
            <a:extLst>
              <a:ext uri="{FF2B5EF4-FFF2-40B4-BE49-F238E27FC236}">
                <a16:creationId xmlns:a16="http://schemas.microsoft.com/office/drawing/2014/main" id="{47CC48B0-397A-2AA3-3FC6-413CEEED5A29}"/>
              </a:ext>
            </a:extLst>
          </p:cNvPr>
          <p:cNvSpPr>
            <a:spLocks noGrp="1"/>
          </p:cNvSpPr>
          <p:nvPr>
            <p:ph type="sldNum" sz="quarter" idx="12"/>
          </p:nvPr>
        </p:nvSpPr>
        <p:spPr>
          <a:xfrm>
            <a:off x="1055688" y="6308725"/>
            <a:ext cx="473392" cy="365125"/>
          </a:xfrm>
        </p:spPr>
        <p:txBody>
          <a:bodyPr lIns="0" tIns="0" rIns="0" bIns="0"/>
          <a:lstStyle>
            <a:lvl1pPr algn="l">
              <a:defRPr>
                <a:solidFill>
                  <a:schemeClr val="bg1"/>
                </a:solidFill>
              </a:defRPr>
            </a:lvl1pPr>
          </a:lstStyle>
          <a:p>
            <a:fld id="{4C3BC29B-08BD-4CAD-9D40-172B9445B69B}" type="slidenum">
              <a:rPr lang="it-IT" smtClean="0"/>
              <a:pPr/>
              <a:t>‹N›</a:t>
            </a:fld>
            <a:endParaRPr lang="it-IT"/>
          </a:p>
        </p:txBody>
      </p:sp>
      <p:cxnSp>
        <p:nvCxnSpPr>
          <p:cNvPr id="8" name="Connettore diritto 7">
            <a:extLst>
              <a:ext uri="{FF2B5EF4-FFF2-40B4-BE49-F238E27FC236}">
                <a16:creationId xmlns:a16="http://schemas.microsoft.com/office/drawing/2014/main" id="{C75CC088-5852-3101-32D9-996A4D1D02B8}"/>
              </a:ext>
            </a:extLst>
          </p:cNvPr>
          <p:cNvCxnSpPr/>
          <p:nvPr userDrawn="1"/>
        </p:nvCxnSpPr>
        <p:spPr>
          <a:xfrm>
            <a:off x="1917700" y="3429000"/>
            <a:ext cx="50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3" name="Segnaposto testo 12">
            <a:extLst>
              <a:ext uri="{FF2B5EF4-FFF2-40B4-BE49-F238E27FC236}">
                <a16:creationId xmlns:a16="http://schemas.microsoft.com/office/drawing/2014/main" id="{04C555AB-BA85-B110-F995-6B6A22D24680}"/>
              </a:ext>
            </a:extLst>
          </p:cNvPr>
          <p:cNvSpPr>
            <a:spLocks noGrp="1"/>
          </p:cNvSpPr>
          <p:nvPr>
            <p:ph type="body" sz="quarter" idx="13" hasCustomPrompt="1"/>
          </p:nvPr>
        </p:nvSpPr>
        <p:spPr>
          <a:xfrm>
            <a:off x="7485063" y="3077605"/>
            <a:ext cx="3060700" cy="622300"/>
          </a:xfrm>
        </p:spPr>
        <p:txBody>
          <a:bodyPr anchor="ctr"/>
          <a:lstStyle>
            <a:lvl1pPr marL="0" indent="0">
              <a:buNone/>
              <a:defRPr>
                <a:solidFill>
                  <a:schemeClr val="bg1"/>
                </a:solidFill>
              </a:defRPr>
            </a:lvl1pPr>
          </a:lstStyle>
          <a:p>
            <a:pPr lvl="0"/>
            <a:r>
              <a:rPr lang="it-IT" dirty="0"/>
              <a:t>Sottotitolo</a:t>
            </a:r>
          </a:p>
        </p:txBody>
      </p:sp>
    </p:spTree>
    <p:extLst>
      <p:ext uri="{BB962C8B-B14F-4D97-AF65-F5344CB8AC3E}">
        <p14:creationId xmlns:p14="http://schemas.microsoft.com/office/powerpoint/2010/main" val="3009159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111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titolo">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BF6818-49E0-6E94-A9F9-707B8713DBC5}"/>
              </a:ext>
            </a:extLst>
          </p:cNvPr>
          <p:cNvSpPr>
            <a:spLocks noGrp="1"/>
          </p:cNvSpPr>
          <p:nvPr>
            <p:ph type="ctrTitle" hasCustomPrompt="1"/>
          </p:nvPr>
        </p:nvSpPr>
        <p:spPr>
          <a:xfrm>
            <a:off x="1774825" y="579193"/>
            <a:ext cx="3486150" cy="166199"/>
          </a:xfrm>
        </p:spPr>
        <p:txBody>
          <a:bodyPr wrap="square" lIns="0" tIns="0" rIns="0" bIns="0" anchor="ctr" anchorCtr="0">
            <a:spAutoFit/>
          </a:bodyPr>
          <a:lstStyle>
            <a:lvl1pPr algn="l">
              <a:defRPr sz="1200">
                <a:solidFill>
                  <a:schemeClr val="tx1"/>
                </a:solidFill>
                <a:latin typeface="Satoshi" pitchFamily="50" charset="0"/>
              </a:defRPr>
            </a:lvl1pPr>
          </a:lstStyle>
          <a:p>
            <a:r>
              <a:rPr lang="it-IT" dirty="0"/>
              <a:t>Capitolo</a:t>
            </a:r>
          </a:p>
        </p:txBody>
      </p:sp>
      <p:sp>
        <p:nvSpPr>
          <p:cNvPr id="3" name="Sottotitolo 2">
            <a:extLst>
              <a:ext uri="{FF2B5EF4-FFF2-40B4-BE49-F238E27FC236}">
                <a16:creationId xmlns:a16="http://schemas.microsoft.com/office/drawing/2014/main" id="{FD1927D2-5C4B-6A5D-B8CF-CD2BE23DAFB5}"/>
              </a:ext>
            </a:extLst>
          </p:cNvPr>
          <p:cNvSpPr>
            <a:spLocks noGrp="1"/>
          </p:cNvSpPr>
          <p:nvPr>
            <p:ph type="subTitle" idx="1" hasCustomPrompt="1"/>
          </p:nvPr>
        </p:nvSpPr>
        <p:spPr>
          <a:xfrm>
            <a:off x="1059551" y="554741"/>
            <a:ext cx="232833" cy="215106"/>
          </a:xfrm>
        </p:spPr>
        <p:txBody>
          <a:bodyPr wrap="square" lIns="0" tIns="0" rIns="0" bIns="0" anchor="ctr" anchorCtr="0">
            <a:noAutofit/>
          </a:bodyPr>
          <a:lstStyle>
            <a:lvl1pPr marL="0" indent="0" algn="l">
              <a:buNone/>
              <a:defRPr sz="1200" b="0">
                <a:solidFill>
                  <a:srgbClr val="5CB9C6"/>
                </a:solidFill>
                <a:latin typeface="Satoshi Mediu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01</a:t>
            </a:r>
          </a:p>
        </p:txBody>
      </p:sp>
      <p:sp>
        <p:nvSpPr>
          <p:cNvPr id="4" name="Segnaposto data 3">
            <a:extLst>
              <a:ext uri="{FF2B5EF4-FFF2-40B4-BE49-F238E27FC236}">
                <a16:creationId xmlns:a16="http://schemas.microsoft.com/office/drawing/2014/main" id="{EED21CDA-4C23-BCC7-18F2-B46374BBA96F}"/>
              </a:ext>
            </a:extLst>
          </p:cNvPr>
          <p:cNvSpPr>
            <a:spLocks noGrp="1"/>
          </p:cNvSpPr>
          <p:nvPr>
            <p:ph type="dt" sz="half" idx="10"/>
          </p:nvPr>
        </p:nvSpPr>
        <p:spPr>
          <a:xfrm>
            <a:off x="9331326" y="6308725"/>
            <a:ext cx="2525712" cy="365125"/>
          </a:xfrm>
        </p:spPr>
        <p:txBody>
          <a:bodyPr/>
          <a:lstStyle>
            <a:lvl1pPr algn="r">
              <a:defRPr/>
            </a:lvl1pPr>
          </a:lstStyle>
          <a:p>
            <a:r>
              <a:rPr lang="it-IT"/>
              <a:t>13/02/2025</a:t>
            </a:r>
            <a:endParaRPr lang="it-IT" dirty="0"/>
          </a:p>
        </p:txBody>
      </p:sp>
      <p:sp>
        <p:nvSpPr>
          <p:cNvPr id="5" name="Segnaposto piè di pagina 4">
            <a:extLst>
              <a:ext uri="{FF2B5EF4-FFF2-40B4-BE49-F238E27FC236}">
                <a16:creationId xmlns:a16="http://schemas.microsoft.com/office/drawing/2014/main" id="{DBBDCAE5-6D99-85A5-D3DB-5CD4C2889F62}"/>
              </a:ext>
            </a:extLst>
          </p:cNvPr>
          <p:cNvSpPr>
            <a:spLocks noGrp="1"/>
          </p:cNvSpPr>
          <p:nvPr>
            <p:ph type="ftr" sz="quarter" idx="11"/>
          </p:nvPr>
        </p:nvSpPr>
        <p:spPr>
          <a:xfrm>
            <a:off x="1774825" y="6308725"/>
            <a:ext cx="4114800" cy="365125"/>
          </a:xfrm>
        </p:spPr>
        <p:txBody>
          <a:bodyPr lIns="0" tIns="0" rIns="0" bIns="0"/>
          <a:lstStyle>
            <a:lvl1pPr algn="l">
              <a:defRPr>
                <a:solidFill>
                  <a:schemeClr val="tx1"/>
                </a:solidFill>
              </a:defRPr>
            </a:lvl1pPr>
          </a:lstStyle>
          <a:p>
            <a:r>
              <a:rPr lang="it-IT"/>
              <a:t>Lab. Applicazioni di Intelligenza Artificiale</a:t>
            </a:r>
            <a:endParaRPr lang="it-IT" dirty="0"/>
          </a:p>
        </p:txBody>
      </p:sp>
      <p:sp>
        <p:nvSpPr>
          <p:cNvPr id="6" name="Segnaposto numero diapositiva 5">
            <a:extLst>
              <a:ext uri="{FF2B5EF4-FFF2-40B4-BE49-F238E27FC236}">
                <a16:creationId xmlns:a16="http://schemas.microsoft.com/office/drawing/2014/main" id="{47CC48B0-397A-2AA3-3FC6-413CEEED5A29}"/>
              </a:ext>
            </a:extLst>
          </p:cNvPr>
          <p:cNvSpPr>
            <a:spLocks noGrp="1"/>
          </p:cNvSpPr>
          <p:nvPr>
            <p:ph type="sldNum" sz="quarter" idx="12"/>
          </p:nvPr>
        </p:nvSpPr>
        <p:spPr>
          <a:xfrm>
            <a:off x="1055688" y="6308725"/>
            <a:ext cx="473392" cy="365125"/>
          </a:xfrm>
        </p:spPr>
        <p:txBody>
          <a:bodyPr lIns="0" tIns="0" rIns="0" bIns="0"/>
          <a:lstStyle>
            <a:lvl1pPr algn="l">
              <a:defRPr>
                <a:solidFill>
                  <a:schemeClr val="tx1"/>
                </a:solidFill>
              </a:defRPr>
            </a:lvl1pPr>
          </a:lstStyle>
          <a:p>
            <a:fld id="{4C3BC29B-08BD-4CAD-9D40-172B9445B69B}" type="slidenum">
              <a:rPr lang="it-IT" smtClean="0"/>
              <a:pPr/>
              <a:t>‹N›</a:t>
            </a:fld>
            <a:endParaRPr lang="it-IT" dirty="0"/>
          </a:p>
        </p:txBody>
      </p:sp>
      <p:cxnSp>
        <p:nvCxnSpPr>
          <p:cNvPr id="8" name="Connettore diritto 7">
            <a:extLst>
              <a:ext uri="{FF2B5EF4-FFF2-40B4-BE49-F238E27FC236}">
                <a16:creationId xmlns:a16="http://schemas.microsoft.com/office/drawing/2014/main" id="{C75CC088-5852-3101-32D9-996A4D1D02B8}"/>
              </a:ext>
            </a:extLst>
          </p:cNvPr>
          <p:cNvCxnSpPr>
            <a:cxnSpLocks/>
          </p:cNvCxnSpPr>
          <p:nvPr userDrawn="1"/>
        </p:nvCxnSpPr>
        <p:spPr>
          <a:xfrm flipV="1">
            <a:off x="1377315" y="662293"/>
            <a:ext cx="288000" cy="1"/>
          </a:xfrm>
          <a:prstGeom prst="line">
            <a:avLst/>
          </a:prstGeom>
          <a:ln w="190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3" name="Segnaposto testo 12">
            <a:extLst>
              <a:ext uri="{FF2B5EF4-FFF2-40B4-BE49-F238E27FC236}">
                <a16:creationId xmlns:a16="http://schemas.microsoft.com/office/drawing/2014/main" id="{69BC2556-B0B4-332B-C2C8-47FB20BBED82}"/>
              </a:ext>
            </a:extLst>
          </p:cNvPr>
          <p:cNvSpPr>
            <a:spLocks noGrp="1"/>
          </p:cNvSpPr>
          <p:nvPr>
            <p:ph type="body" sz="quarter" idx="13" hasCustomPrompt="1"/>
          </p:nvPr>
        </p:nvSpPr>
        <p:spPr>
          <a:xfrm>
            <a:off x="1055688" y="1993900"/>
            <a:ext cx="4205287" cy="2874963"/>
          </a:xfrm>
        </p:spPr>
        <p:txBody>
          <a:bodyPr lIns="0" tIns="0" rIns="0" bIns="0">
            <a:noAutofit/>
          </a:bodyPr>
          <a:lstStyle>
            <a:lvl1pPr marL="0" indent="0">
              <a:buNone/>
              <a:defRPr sz="2400"/>
            </a:lvl1pPr>
          </a:lstStyle>
          <a:p>
            <a:pPr lvl="0"/>
            <a:r>
              <a:rPr lang="it-IT" dirty="0"/>
              <a:t>Testo</a:t>
            </a:r>
          </a:p>
        </p:txBody>
      </p:sp>
      <p:sp>
        <p:nvSpPr>
          <p:cNvPr id="15" name="Segnaposto contenuto 14">
            <a:extLst>
              <a:ext uri="{FF2B5EF4-FFF2-40B4-BE49-F238E27FC236}">
                <a16:creationId xmlns:a16="http://schemas.microsoft.com/office/drawing/2014/main" id="{61CF08CD-475F-6E11-6236-9C5A1AEEF6F5}"/>
              </a:ext>
            </a:extLst>
          </p:cNvPr>
          <p:cNvSpPr>
            <a:spLocks noGrp="1"/>
          </p:cNvSpPr>
          <p:nvPr>
            <p:ph sz="quarter" idx="14"/>
          </p:nvPr>
        </p:nvSpPr>
        <p:spPr>
          <a:xfrm>
            <a:off x="6096000" y="549275"/>
            <a:ext cx="5761038" cy="5437188"/>
          </a:xfrm>
        </p:spPr>
        <p:txBody>
          <a:bodyPr/>
          <a:lstStyle>
            <a:lvl1pPr marL="0" indent="0">
              <a:buNone/>
              <a:defRPr/>
            </a:lvl1pPr>
          </a:lstStyle>
          <a:p>
            <a:pPr lvl="0"/>
            <a:endParaRPr lang="it-IT" dirty="0"/>
          </a:p>
        </p:txBody>
      </p:sp>
    </p:spTree>
    <p:extLst>
      <p:ext uri="{BB962C8B-B14F-4D97-AF65-F5344CB8AC3E}">
        <p14:creationId xmlns:p14="http://schemas.microsoft.com/office/powerpoint/2010/main" val="1363286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111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titolo">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BF6818-49E0-6E94-A9F9-707B8713DBC5}"/>
              </a:ext>
            </a:extLst>
          </p:cNvPr>
          <p:cNvSpPr>
            <a:spLocks noGrp="1"/>
          </p:cNvSpPr>
          <p:nvPr>
            <p:ph type="ctrTitle" hasCustomPrompt="1"/>
          </p:nvPr>
        </p:nvSpPr>
        <p:spPr>
          <a:xfrm>
            <a:off x="1774825" y="579193"/>
            <a:ext cx="3486150" cy="166199"/>
          </a:xfrm>
        </p:spPr>
        <p:txBody>
          <a:bodyPr wrap="square" lIns="0" tIns="0" rIns="0" bIns="0" anchor="ctr" anchorCtr="0">
            <a:spAutoFit/>
          </a:bodyPr>
          <a:lstStyle>
            <a:lvl1pPr algn="l">
              <a:defRPr sz="1200">
                <a:solidFill>
                  <a:schemeClr val="tx1"/>
                </a:solidFill>
                <a:latin typeface="Satoshi" pitchFamily="50" charset="0"/>
              </a:defRPr>
            </a:lvl1pPr>
          </a:lstStyle>
          <a:p>
            <a:r>
              <a:rPr lang="it-IT" dirty="0"/>
              <a:t>Capitolo</a:t>
            </a:r>
          </a:p>
        </p:txBody>
      </p:sp>
      <p:sp>
        <p:nvSpPr>
          <p:cNvPr id="3" name="Sottotitolo 2">
            <a:extLst>
              <a:ext uri="{FF2B5EF4-FFF2-40B4-BE49-F238E27FC236}">
                <a16:creationId xmlns:a16="http://schemas.microsoft.com/office/drawing/2014/main" id="{FD1927D2-5C4B-6A5D-B8CF-CD2BE23DAFB5}"/>
              </a:ext>
            </a:extLst>
          </p:cNvPr>
          <p:cNvSpPr>
            <a:spLocks noGrp="1"/>
          </p:cNvSpPr>
          <p:nvPr>
            <p:ph type="subTitle" idx="1" hasCustomPrompt="1"/>
          </p:nvPr>
        </p:nvSpPr>
        <p:spPr>
          <a:xfrm>
            <a:off x="1059551" y="554741"/>
            <a:ext cx="232833" cy="215106"/>
          </a:xfrm>
        </p:spPr>
        <p:txBody>
          <a:bodyPr wrap="square" lIns="0" tIns="0" rIns="0" bIns="0" anchor="ctr" anchorCtr="0">
            <a:noAutofit/>
          </a:bodyPr>
          <a:lstStyle>
            <a:lvl1pPr marL="0" indent="0" algn="l">
              <a:buNone/>
              <a:defRPr sz="1200" b="0">
                <a:solidFill>
                  <a:srgbClr val="5CB9C6"/>
                </a:solidFill>
                <a:latin typeface="Satoshi Medium"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01</a:t>
            </a:r>
          </a:p>
        </p:txBody>
      </p:sp>
      <p:sp>
        <p:nvSpPr>
          <p:cNvPr id="4" name="Segnaposto data 3">
            <a:extLst>
              <a:ext uri="{FF2B5EF4-FFF2-40B4-BE49-F238E27FC236}">
                <a16:creationId xmlns:a16="http://schemas.microsoft.com/office/drawing/2014/main" id="{EED21CDA-4C23-BCC7-18F2-B46374BBA96F}"/>
              </a:ext>
            </a:extLst>
          </p:cNvPr>
          <p:cNvSpPr>
            <a:spLocks noGrp="1"/>
          </p:cNvSpPr>
          <p:nvPr>
            <p:ph type="dt" sz="half" idx="10"/>
          </p:nvPr>
        </p:nvSpPr>
        <p:spPr>
          <a:xfrm>
            <a:off x="9331326" y="6308725"/>
            <a:ext cx="2525712" cy="365125"/>
          </a:xfrm>
        </p:spPr>
        <p:txBody>
          <a:bodyPr/>
          <a:lstStyle>
            <a:lvl1pPr algn="r">
              <a:defRPr/>
            </a:lvl1pPr>
          </a:lstStyle>
          <a:p>
            <a:r>
              <a:rPr lang="it-IT"/>
              <a:t>13/02/2025</a:t>
            </a:r>
          </a:p>
        </p:txBody>
      </p:sp>
      <p:sp>
        <p:nvSpPr>
          <p:cNvPr id="5" name="Segnaposto piè di pagina 4">
            <a:extLst>
              <a:ext uri="{FF2B5EF4-FFF2-40B4-BE49-F238E27FC236}">
                <a16:creationId xmlns:a16="http://schemas.microsoft.com/office/drawing/2014/main" id="{DBBDCAE5-6D99-85A5-D3DB-5CD4C2889F62}"/>
              </a:ext>
            </a:extLst>
          </p:cNvPr>
          <p:cNvSpPr>
            <a:spLocks noGrp="1"/>
          </p:cNvSpPr>
          <p:nvPr>
            <p:ph type="ftr" sz="quarter" idx="11"/>
          </p:nvPr>
        </p:nvSpPr>
        <p:spPr>
          <a:xfrm>
            <a:off x="1774825" y="6308725"/>
            <a:ext cx="4114800" cy="365125"/>
          </a:xfrm>
        </p:spPr>
        <p:txBody>
          <a:bodyPr lIns="0" tIns="0" rIns="0" bIns="0"/>
          <a:lstStyle>
            <a:lvl1pPr algn="l">
              <a:defRPr>
                <a:solidFill>
                  <a:schemeClr val="tx1"/>
                </a:solidFill>
              </a:defRPr>
            </a:lvl1pPr>
          </a:lstStyle>
          <a:p>
            <a:r>
              <a:rPr lang="it-IT"/>
              <a:t>Lab. Applicazioni di Intelligenza Artificiale</a:t>
            </a:r>
            <a:endParaRPr lang="it-IT" dirty="0"/>
          </a:p>
        </p:txBody>
      </p:sp>
      <p:sp>
        <p:nvSpPr>
          <p:cNvPr id="6" name="Segnaposto numero diapositiva 5">
            <a:extLst>
              <a:ext uri="{FF2B5EF4-FFF2-40B4-BE49-F238E27FC236}">
                <a16:creationId xmlns:a16="http://schemas.microsoft.com/office/drawing/2014/main" id="{47CC48B0-397A-2AA3-3FC6-413CEEED5A29}"/>
              </a:ext>
            </a:extLst>
          </p:cNvPr>
          <p:cNvSpPr>
            <a:spLocks noGrp="1"/>
          </p:cNvSpPr>
          <p:nvPr>
            <p:ph type="sldNum" sz="quarter" idx="12"/>
          </p:nvPr>
        </p:nvSpPr>
        <p:spPr>
          <a:xfrm>
            <a:off x="1055688" y="6308725"/>
            <a:ext cx="473392" cy="365125"/>
          </a:xfrm>
        </p:spPr>
        <p:txBody>
          <a:bodyPr lIns="0" tIns="0" rIns="0" bIns="0"/>
          <a:lstStyle>
            <a:lvl1pPr algn="l">
              <a:defRPr>
                <a:solidFill>
                  <a:schemeClr val="tx1"/>
                </a:solidFill>
              </a:defRPr>
            </a:lvl1pPr>
          </a:lstStyle>
          <a:p>
            <a:fld id="{4C3BC29B-08BD-4CAD-9D40-172B9445B69B}" type="slidenum">
              <a:rPr lang="it-IT" smtClean="0"/>
              <a:pPr/>
              <a:t>‹N›</a:t>
            </a:fld>
            <a:endParaRPr lang="it-IT" dirty="0"/>
          </a:p>
        </p:txBody>
      </p:sp>
      <p:cxnSp>
        <p:nvCxnSpPr>
          <p:cNvPr id="8" name="Connettore diritto 7">
            <a:extLst>
              <a:ext uri="{FF2B5EF4-FFF2-40B4-BE49-F238E27FC236}">
                <a16:creationId xmlns:a16="http://schemas.microsoft.com/office/drawing/2014/main" id="{C75CC088-5852-3101-32D9-996A4D1D02B8}"/>
              </a:ext>
            </a:extLst>
          </p:cNvPr>
          <p:cNvCxnSpPr>
            <a:cxnSpLocks/>
          </p:cNvCxnSpPr>
          <p:nvPr userDrawn="1"/>
        </p:nvCxnSpPr>
        <p:spPr>
          <a:xfrm flipV="1">
            <a:off x="1377315" y="662293"/>
            <a:ext cx="288000" cy="1"/>
          </a:xfrm>
          <a:prstGeom prst="line">
            <a:avLst/>
          </a:prstGeom>
          <a:ln w="19050">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13" name="Segnaposto testo 12">
            <a:extLst>
              <a:ext uri="{FF2B5EF4-FFF2-40B4-BE49-F238E27FC236}">
                <a16:creationId xmlns:a16="http://schemas.microsoft.com/office/drawing/2014/main" id="{69BC2556-B0B4-332B-C2C8-47FB20BBED82}"/>
              </a:ext>
            </a:extLst>
          </p:cNvPr>
          <p:cNvSpPr>
            <a:spLocks noGrp="1"/>
          </p:cNvSpPr>
          <p:nvPr>
            <p:ph type="body" sz="quarter" idx="13" hasCustomPrompt="1"/>
          </p:nvPr>
        </p:nvSpPr>
        <p:spPr>
          <a:xfrm>
            <a:off x="1055688" y="2396067"/>
            <a:ext cx="4205287" cy="2472796"/>
          </a:xfrm>
        </p:spPr>
        <p:txBody>
          <a:bodyPr lIns="0" tIns="0" rIns="0" bIns="0">
            <a:noAutofit/>
          </a:bodyPr>
          <a:lstStyle>
            <a:lvl1pPr marL="0" indent="0">
              <a:buNone/>
              <a:defRPr sz="2400"/>
            </a:lvl1pPr>
          </a:lstStyle>
          <a:p>
            <a:pPr lvl="0"/>
            <a:r>
              <a:rPr lang="it-IT" dirty="0"/>
              <a:t>Testo</a:t>
            </a:r>
          </a:p>
        </p:txBody>
      </p:sp>
      <p:sp>
        <p:nvSpPr>
          <p:cNvPr id="15" name="Segnaposto contenuto 14">
            <a:extLst>
              <a:ext uri="{FF2B5EF4-FFF2-40B4-BE49-F238E27FC236}">
                <a16:creationId xmlns:a16="http://schemas.microsoft.com/office/drawing/2014/main" id="{61CF08CD-475F-6E11-6236-9C5A1AEEF6F5}"/>
              </a:ext>
            </a:extLst>
          </p:cNvPr>
          <p:cNvSpPr>
            <a:spLocks noGrp="1"/>
          </p:cNvSpPr>
          <p:nvPr>
            <p:ph sz="quarter" idx="14"/>
          </p:nvPr>
        </p:nvSpPr>
        <p:spPr>
          <a:xfrm>
            <a:off x="6096000" y="549275"/>
            <a:ext cx="5761038" cy="5437188"/>
          </a:xfrm>
        </p:spPr>
        <p:txBody>
          <a:bodyPr/>
          <a:lstStyle>
            <a:lvl1pPr marL="0" indent="0">
              <a:buNone/>
              <a:defRPr/>
            </a:lvl1pPr>
          </a:lstStyle>
          <a:p>
            <a:pPr lvl="0"/>
            <a:endParaRPr lang="it-IT" dirty="0"/>
          </a:p>
        </p:txBody>
      </p:sp>
      <p:sp>
        <p:nvSpPr>
          <p:cNvPr id="10" name="Segnaposto testo 9">
            <a:extLst>
              <a:ext uri="{FF2B5EF4-FFF2-40B4-BE49-F238E27FC236}">
                <a16:creationId xmlns:a16="http://schemas.microsoft.com/office/drawing/2014/main" id="{F71DED37-1CA4-F1DF-A67A-88AD7E3E6938}"/>
              </a:ext>
            </a:extLst>
          </p:cNvPr>
          <p:cNvSpPr>
            <a:spLocks noGrp="1"/>
          </p:cNvSpPr>
          <p:nvPr>
            <p:ph type="body" sz="quarter" idx="15" hasCustomPrompt="1"/>
          </p:nvPr>
        </p:nvSpPr>
        <p:spPr>
          <a:xfrm>
            <a:off x="1055688" y="1631950"/>
            <a:ext cx="4205287" cy="346075"/>
          </a:xfrm>
          <a:prstGeom prst="roundRect">
            <a:avLst/>
          </a:prstGeom>
          <a:solidFill>
            <a:srgbClr val="66B4BE"/>
          </a:solidFill>
          <a:ln>
            <a:noFill/>
          </a:ln>
        </p:spPr>
        <p:txBody>
          <a:bodyPr lIns="0" tIns="0" rIns="0" bIns="0" anchor="ctr">
            <a:noAutofit/>
          </a:bodyPr>
          <a:lstStyle>
            <a:lvl1pPr marL="0" indent="0">
              <a:buNone/>
              <a:defRPr sz="2000">
                <a:solidFill>
                  <a:schemeClr val="bg1"/>
                </a:solidFill>
              </a:defRPr>
            </a:lvl1pPr>
          </a:lstStyle>
          <a:p>
            <a:pPr lvl="0"/>
            <a:r>
              <a:rPr lang="it-IT" dirty="0"/>
              <a:t>Titolo</a:t>
            </a:r>
          </a:p>
        </p:txBody>
      </p:sp>
    </p:spTree>
    <p:extLst>
      <p:ext uri="{BB962C8B-B14F-4D97-AF65-F5344CB8AC3E}">
        <p14:creationId xmlns:p14="http://schemas.microsoft.com/office/powerpoint/2010/main" val="1325792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111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9AE542D-DB72-71D8-6B02-CFA562344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DAF5B8B9-265D-124D-8B7D-EAFD8170DE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1727D99C-B330-B5F5-EA56-C7D4E1362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Satoshi" pitchFamily="50" charset="0"/>
              </a:defRPr>
            </a:lvl1pPr>
          </a:lstStyle>
          <a:p>
            <a:r>
              <a:rPr lang="it-IT"/>
              <a:t>13/02/2025</a:t>
            </a:r>
            <a:endParaRPr lang="it-IT" dirty="0"/>
          </a:p>
        </p:txBody>
      </p:sp>
      <p:sp>
        <p:nvSpPr>
          <p:cNvPr id="5" name="Segnaposto piè di pagina 4">
            <a:extLst>
              <a:ext uri="{FF2B5EF4-FFF2-40B4-BE49-F238E27FC236}">
                <a16:creationId xmlns:a16="http://schemas.microsoft.com/office/drawing/2014/main" id="{F06BDCD5-8077-5A3B-EF8C-F3DF5BFF68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Satoshi" pitchFamily="50" charset="0"/>
              </a:defRPr>
            </a:lvl1pPr>
          </a:lstStyle>
          <a:p>
            <a:r>
              <a:rPr lang="it-IT"/>
              <a:t>Lab. Applicazioni di Intelligenza Artificiale</a:t>
            </a:r>
            <a:endParaRPr lang="it-IT" dirty="0"/>
          </a:p>
        </p:txBody>
      </p:sp>
      <p:sp>
        <p:nvSpPr>
          <p:cNvPr id="6" name="Segnaposto numero diapositiva 5">
            <a:extLst>
              <a:ext uri="{FF2B5EF4-FFF2-40B4-BE49-F238E27FC236}">
                <a16:creationId xmlns:a16="http://schemas.microsoft.com/office/drawing/2014/main" id="{80F7C8BD-A271-A542-33AE-E48A71C76E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Satoshi" pitchFamily="50" charset="0"/>
              </a:defRPr>
            </a:lvl1pPr>
          </a:lstStyle>
          <a:p>
            <a:fld id="{4C3BC29B-08BD-4CAD-9D40-172B9445B69B}" type="slidenum">
              <a:rPr lang="it-IT" smtClean="0"/>
              <a:pPr/>
              <a:t>‹N›</a:t>
            </a:fld>
            <a:endParaRPr lang="it-IT"/>
          </a:p>
        </p:txBody>
      </p:sp>
    </p:spTree>
    <p:extLst>
      <p:ext uri="{BB962C8B-B14F-4D97-AF65-F5344CB8AC3E}">
        <p14:creationId xmlns:p14="http://schemas.microsoft.com/office/powerpoint/2010/main" val="1966331587"/>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8" r:id="rId3"/>
    <p:sldLayoutId id="2147483660" r:id="rId4"/>
  </p:sldLayoutIdLst>
  <p:hf hdr="0" dt="0"/>
  <p:txStyles>
    <p:titleStyle>
      <a:lvl1pPr algn="l" defTabSz="914400" rtl="0" eaLnBrk="1" latinLnBrk="0" hangingPunct="1">
        <a:lnSpc>
          <a:spcPct val="90000"/>
        </a:lnSpc>
        <a:spcBef>
          <a:spcPct val="0"/>
        </a:spcBef>
        <a:buNone/>
        <a:defRPr sz="4400" kern="1200">
          <a:solidFill>
            <a:schemeClr val="tx1"/>
          </a:solidFill>
          <a:latin typeface="Satoshi Black"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toshi"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toshi"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toshi"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toshi"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toshi"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orient="horz" pos="346" userDrawn="1">
          <p15:clr>
            <a:srgbClr val="F26B43"/>
          </p15:clr>
        </p15:guide>
        <p15:guide id="5" pos="7469"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notebooklm.google.com/"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drive.google.com/drive/folders/1B8FqEjcggWJut-MZvwnemb5nit7UNCIo?usp=sharing"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5FE23302-8802-B173-848F-7E15EED6CA0D}"/>
              </a:ext>
            </a:extLst>
          </p:cNvPr>
          <p:cNvSpPr>
            <a:spLocks noGrp="1"/>
          </p:cNvSpPr>
          <p:nvPr>
            <p:ph type="body" sz="quarter" idx="10"/>
          </p:nvPr>
        </p:nvSpPr>
        <p:spPr>
          <a:xfrm>
            <a:off x="355984" y="4258308"/>
            <a:ext cx="6969155" cy="1326135"/>
          </a:xfrm>
        </p:spPr>
        <p:txBody>
          <a:bodyPr/>
          <a:lstStyle/>
          <a:p>
            <a:pPr>
              <a:lnSpc>
                <a:spcPct val="100000"/>
              </a:lnSpc>
            </a:pPr>
            <a:r>
              <a:rPr lang="it-IT" sz="2100" dirty="0">
                <a:latin typeface="Satoshi Black" pitchFamily="50" charset="0"/>
              </a:rPr>
              <a:t>Ing. </a:t>
            </a:r>
            <a:r>
              <a:rPr lang="it-IT" sz="2100" b="1" dirty="0">
                <a:latin typeface="Satoshi Black" pitchFamily="50" charset="0"/>
              </a:rPr>
              <a:t>Marco Cantone </a:t>
            </a:r>
            <a:r>
              <a:rPr lang="it-IT" sz="2100" dirty="0">
                <a:latin typeface="Satoshi Black" pitchFamily="50" charset="0"/>
              </a:rPr>
              <a:t>- PhD</a:t>
            </a:r>
            <a:br>
              <a:rPr lang="it-IT" sz="2100" dirty="0">
                <a:latin typeface="Satoshi Black" pitchFamily="50" charset="0"/>
              </a:rPr>
            </a:br>
            <a:endParaRPr lang="it-IT" sz="2100" dirty="0">
              <a:latin typeface="Satoshi Black" pitchFamily="50" charset="0"/>
            </a:endParaRPr>
          </a:p>
          <a:p>
            <a:pPr>
              <a:lnSpc>
                <a:spcPct val="100000"/>
              </a:lnSpc>
            </a:pPr>
            <a:r>
              <a:rPr lang="it-IT" sz="1800" dirty="0">
                <a:latin typeface="Satoshi Black" pitchFamily="50" charset="0"/>
              </a:rPr>
              <a:t>Università degli Studi di Cassino e del Lazio Meridionale</a:t>
            </a:r>
            <a:endParaRPr lang="it-IT" sz="1800" dirty="0"/>
          </a:p>
        </p:txBody>
      </p:sp>
      <p:sp>
        <p:nvSpPr>
          <p:cNvPr id="4" name="Segnaposto testo 3">
            <a:extLst>
              <a:ext uri="{FF2B5EF4-FFF2-40B4-BE49-F238E27FC236}">
                <a16:creationId xmlns:a16="http://schemas.microsoft.com/office/drawing/2014/main" id="{1BDE0129-39B7-DCEC-130F-E430E95CB2E3}"/>
              </a:ext>
            </a:extLst>
          </p:cNvPr>
          <p:cNvSpPr>
            <a:spLocks noGrp="1"/>
          </p:cNvSpPr>
          <p:nvPr>
            <p:ph type="body" sz="quarter" idx="11"/>
          </p:nvPr>
        </p:nvSpPr>
        <p:spPr>
          <a:xfrm>
            <a:off x="355984" y="1543392"/>
            <a:ext cx="5981678" cy="2445081"/>
          </a:xfrm>
        </p:spPr>
        <p:txBody>
          <a:bodyPr anchor="ctr"/>
          <a:lstStyle/>
          <a:p>
            <a:pPr algn="ctr">
              <a:lnSpc>
                <a:spcPct val="100000"/>
              </a:lnSpc>
            </a:pPr>
            <a:r>
              <a:rPr lang="it-IT" sz="4200" b="1" dirty="0"/>
              <a:t>Lab. Applicazioni di Intelligenza Artificiale</a:t>
            </a:r>
          </a:p>
        </p:txBody>
      </p:sp>
      <p:sp>
        <p:nvSpPr>
          <p:cNvPr id="6" name="Segnaposto testo 5">
            <a:extLst>
              <a:ext uri="{FF2B5EF4-FFF2-40B4-BE49-F238E27FC236}">
                <a16:creationId xmlns:a16="http://schemas.microsoft.com/office/drawing/2014/main" id="{139477EF-33A2-8D37-1025-BB47FBE93523}"/>
              </a:ext>
            </a:extLst>
          </p:cNvPr>
          <p:cNvSpPr>
            <a:spLocks noGrp="1"/>
          </p:cNvSpPr>
          <p:nvPr>
            <p:ph type="body" sz="quarter" idx="13"/>
          </p:nvPr>
        </p:nvSpPr>
        <p:spPr>
          <a:xfrm>
            <a:off x="10279117" y="6175376"/>
            <a:ext cx="1577921" cy="287337"/>
          </a:xfrm>
        </p:spPr>
        <p:txBody>
          <a:bodyPr/>
          <a:lstStyle/>
          <a:p>
            <a:r>
              <a:rPr lang="it-IT" dirty="0"/>
              <a:t>24 febbraio 2026</a:t>
            </a:r>
          </a:p>
        </p:txBody>
      </p:sp>
      <p:pic>
        <p:nvPicPr>
          <p:cNvPr id="12" name="Immagine 11" descr="Immagine che contiene vestiti, uomo, schermata, cielo">
            <a:extLst>
              <a:ext uri="{FF2B5EF4-FFF2-40B4-BE49-F238E27FC236}">
                <a16:creationId xmlns:a16="http://schemas.microsoft.com/office/drawing/2014/main" id="{60719526-B38B-5B6D-3735-320F93F35B81}"/>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6765023" y="641088"/>
            <a:ext cx="5070993" cy="3534073"/>
          </a:xfrm>
          <a:prstGeom prst="roundRect">
            <a:avLst>
              <a:gd name="adj" fmla="val 4743"/>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034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62779-873F-B402-A7C7-945D023870EA}"/>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550E1681-46B3-59F6-378F-10DC9436E93E}"/>
              </a:ext>
            </a:extLst>
          </p:cNvPr>
          <p:cNvSpPr>
            <a:spLocks noGrp="1"/>
          </p:cNvSpPr>
          <p:nvPr>
            <p:ph type="subTitle" idx="1"/>
          </p:nvPr>
        </p:nvSpPr>
        <p:spPr/>
        <p:txBody>
          <a:bodyPr/>
          <a:lstStyle/>
          <a:p>
            <a:r>
              <a:rPr lang="it-IT" dirty="0"/>
              <a:t>01</a:t>
            </a:r>
          </a:p>
        </p:txBody>
      </p:sp>
      <p:sp>
        <p:nvSpPr>
          <p:cNvPr id="4" name="Segnaposto piè di pagina 3">
            <a:extLst>
              <a:ext uri="{FF2B5EF4-FFF2-40B4-BE49-F238E27FC236}">
                <a16:creationId xmlns:a16="http://schemas.microsoft.com/office/drawing/2014/main" id="{F44CD6C6-58C4-B1C2-FF54-D2848584A62C}"/>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55973EA2-07A2-C9AB-1536-006B6C077EDA}"/>
              </a:ext>
            </a:extLst>
          </p:cNvPr>
          <p:cNvSpPr>
            <a:spLocks noGrp="1"/>
          </p:cNvSpPr>
          <p:nvPr>
            <p:ph type="sldNum" sz="quarter" idx="12"/>
          </p:nvPr>
        </p:nvSpPr>
        <p:spPr/>
        <p:txBody>
          <a:bodyPr/>
          <a:lstStyle/>
          <a:p>
            <a:fld id="{4C3BC29B-08BD-4CAD-9D40-172B9445B69B}" type="slidenum">
              <a:rPr lang="it-IT" smtClean="0"/>
              <a:pPr/>
              <a:t>10</a:t>
            </a:fld>
            <a:endParaRPr lang="it-IT" dirty="0"/>
          </a:p>
        </p:txBody>
      </p:sp>
      <p:sp>
        <p:nvSpPr>
          <p:cNvPr id="8" name="Segnaposto testo 7">
            <a:extLst>
              <a:ext uri="{FF2B5EF4-FFF2-40B4-BE49-F238E27FC236}">
                <a16:creationId xmlns:a16="http://schemas.microsoft.com/office/drawing/2014/main" id="{B147CEB4-5710-70DA-6245-34ED635582B4}"/>
              </a:ext>
            </a:extLst>
          </p:cNvPr>
          <p:cNvSpPr>
            <a:spLocks noGrp="1"/>
          </p:cNvSpPr>
          <p:nvPr>
            <p:ph type="body" sz="quarter" idx="15"/>
          </p:nvPr>
        </p:nvSpPr>
        <p:spPr>
          <a:xfrm>
            <a:off x="1055688" y="1210540"/>
            <a:ext cx="7546052" cy="596996"/>
          </a:xfrm>
        </p:spPr>
        <p:txBody>
          <a:bodyPr anchor="ctr"/>
          <a:lstStyle/>
          <a:p>
            <a:r>
              <a:rPr lang="it-IT" sz="2400" i="1" dirty="0"/>
              <a:t>Visualizzare la matrice di confusione</a:t>
            </a:r>
            <a:endParaRPr lang="it-IT" sz="2400" dirty="0"/>
          </a:p>
        </p:txBody>
      </p:sp>
      <p:sp>
        <p:nvSpPr>
          <p:cNvPr id="24" name="Titolo 1">
            <a:extLst>
              <a:ext uri="{FF2B5EF4-FFF2-40B4-BE49-F238E27FC236}">
                <a16:creationId xmlns:a16="http://schemas.microsoft.com/office/drawing/2014/main" id="{5396E479-FFF0-4BD0-B6A0-70FE28CDEAEE}"/>
              </a:ext>
            </a:extLst>
          </p:cNvPr>
          <p:cNvSpPr>
            <a:spLocks noGrp="1"/>
          </p:cNvSpPr>
          <p:nvPr>
            <p:ph type="ctrTitle"/>
          </p:nvPr>
        </p:nvSpPr>
        <p:spPr/>
        <p:txBody>
          <a:bodyPr/>
          <a:lstStyle/>
          <a:p>
            <a:r>
              <a:rPr lang="it-IT" dirty="0"/>
              <a:t>Orange Data Mining</a:t>
            </a:r>
          </a:p>
        </p:txBody>
      </p:sp>
      <p:pic>
        <p:nvPicPr>
          <p:cNvPr id="9" name="Immagine 8" descr="Immagine che contiene testo, schermata, schermo, software&#10;&#10;Il contenuto generato dall'IA potrebbe non essere corretto.">
            <a:extLst>
              <a:ext uri="{FF2B5EF4-FFF2-40B4-BE49-F238E27FC236}">
                <a16:creationId xmlns:a16="http://schemas.microsoft.com/office/drawing/2014/main" id="{0E5C7706-ED2D-A7EE-CF85-F3D8087A68AD}"/>
              </a:ext>
            </a:extLst>
          </p:cNvPr>
          <p:cNvPicPr>
            <a:picLocks noChangeAspect="1"/>
          </p:cNvPicPr>
          <p:nvPr/>
        </p:nvPicPr>
        <p:blipFill>
          <a:blip r:embed="rId3"/>
          <a:stretch>
            <a:fillRect/>
          </a:stretch>
        </p:blipFill>
        <p:spPr>
          <a:xfrm>
            <a:off x="5154848" y="2831367"/>
            <a:ext cx="6521135" cy="3391307"/>
          </a:xfrm>
          <a:prstGeom prst="rect">
            <a:avLst/>
          </a:prstGeom>
        </p:spPr>
      </p:pic>
      <p:pic>
        <p:nvPicPr>
          <p:cNvPr id="12" name="Immagine 11" descr="Immagine che contiene schermata, testo, diagramma, Carattere&#10;&#10;Il contenuto generato dall'IA potrebbe non essere corretto.">
            <a:extLst>
              <a:ext uri="{FF2B5EF4-FFF2-40B4-BE49-F238E27FC236}">
                <a16:creationId xmlns:a16="http://schemas.microsoft.com/office/drawing/2014/main" id="{39876CBE-8A2F-3D31-40DA-F36AC8784DFB}"/>
              </a:ext>
            </a:extLst>
          </p:cNvPr>
          <p:cNvPicPr>
            <a:picLocks noChangeAspect="1"/>
          </p:cNvPicPr>
          <p:nvPr/>
        </p:nvPicPr>
        <p:blipFill>
          <a:blip r:embed="rId4"/>
          <a:stretch>
            <a:fillRect/>
          </a:stretch>
        </p:blipFill>
        <p:spPr>
          <a:xfrm>
            <a:off x="1055688" y="1966961"/>
            <a:ext cx="5601377" cy="2400635"/>
          </a:xfrm>
          <a:prstGeom prst="rect">
            <a:avLst/>
          </a:prstGeom>
          <a:ln>
            <a:solidFill>
              <a:schemeClr val="tx1"/>
            </a:solidFill>
          </a:ln>
        </p:spPr>
      </p:pic>
    </p:spTree>
    <p:extLst>
      <p:ext uri="{BB962C8B-B14F-4D97-AF65-F5344CB8AC3E}">
        <p14:creationId xmlns:p14="http://schemas.microsoft.com/office/powerpoint/2010/main" val="3930815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AD7A6-CB55-22EF-366A-A9F6E1A4810C}"/>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F6269752-BCF6-229A-ABEA-7D9E14235FA6}"/>
              </a:ext>
            </a:extLst>
          </p:cNvPr>
          <p:cNvSpPr>
            <a:spLocks noGrp="1"/>
          </p:cNvSpPr>
          <p:nvPr>
            <p:ph type="subTitle" idx="1"/>
          </p:nvPr>
        </p:nvSpPr>
        <p:spPr/>
        <p:txBody>
          <a:bodyPr/>
          <a:lstStyle/>
          <a:p>
            <a:r>
              <a:rPr lang="it-IT" dirty="0"/>
              <a:t>01</a:t>
            </a:r>
          </a:p>
        </p:txBody>
      </p:sp>
      <p:sp>
        <p:nvSpPr>
          <p:cNvPr id="4" name="Segnaposto piè di pagina 3">
            <a:extLst>
              <a:ext uri="{FF2B5EF4-FFF2-40B4-BE49-F238E27FC236}">
                <a16:creationId xmlns:a16="http://schemas.microsoft.com/office/drawing/2014/main" id="{76C242DA-F4C6-FD50-B2C0-5962CC969FE9}"/>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CDAE8B62-BA88-46D0-1242-CF3119B7A51E}"/>
              </a:ext>
            </a:extLst>
          </p:cNvPr>
          <p:cNvSpPr>
            <a:spLocks noGrp="1"/>
          </p:cNvSpPr>
          <p:nvPr>
            <p:ph type="sldNum" sz="quarter" idx="12"/>
          </p:nvPr>
        </p:nvSpPr>
        <p:spPr/>
        <p:txBody>
          <a:bodyPr/>
          <a:lstStyle/>
          <a:p>
            <a:fld id="{4C3BC29B-08BD-4CAD-9D40-172B9445B69B}" type="slidenum">
              <a:rPr lang="it-IT" smtClean="0"/>
              <a:pPr/>
              <a:t>11</a:t>
            </a:fld>
            <a:endParaRPr lang="it-IT" dirty="0"/>
          </a:p>
        </p:txBody>
      </p:sp>
      <p:sp>
        <p:nvSpPr>
          <p:cNvPr id="8" name="Segnaposto testo 7">
            <a:extLst>
              <a:ext uri="{FF2B5EF4-FFF2-40B4-BE49-F238E27FC236}">
                <a16:creationId xmlns:a16="http://schemas.microsoft.com/office/drawing/2014/main" id="{FB29BAE9-DB13-751B-20D9-546533AA9A28}"/>
              </a:ext>
            </a:extLst>
          </p:cNvPr>
          <p:cNvSpPr>
            <a:spLocks noGrp="1"/>
          </p:cNvSpPr>
          <p:nvPr>
            <p:ph type="body" sz="quarter" idx="15"/>
          </p:nvPr>
        </p:nvSpPr>
        <p:spPr>
          <a:xfrm>
            <a:off x="1055688" y="1210540"/>
            <a:ext cx="7546052" cy="596996"/>
          </a:xfrm>
        </p:spPr>
        <p:txBody>
          <a:bodyPr anchor="ctr"/>
          <a:lstStyle/>
          <a:p>
            <a:r>
              <a:rPr lang="it-IT" sz="2400" i="1" dirty="0"/>
              <a:t>Esercitazione 1</a:t>
            </a:r>
            <a:endParaRPr lang="it-IT" sz="2400" dirty="0"/>
          </a:p>
        </p:txBody>
      </p:sp>
      <p:sp>
        <p:nvSpPr>
          <p:cNvPr id="24" name="Titolo 1">
            <a:extLst>
              <a:ext uri="{FF2B5EF4-FFF2-40B4-BE49-F238E27FC236}">
                <a16:creationId xmlns:a16="http://schemas.microsoft.com/office/drawing/2014/main" id="{46FD8E9A-08B3-671F-4FA7-29093763A906}"/>
              </a:ext>
            </a:extLst>
          </p:cNvPr>
          <p:cNvSpPr>
            <a:spLocks noGrp="1"/>
          </p:cNvSpPr>
          <p:nvPr>
            <p:ph type="ctrTitle"/>
          </p:nvPr>
        </p:nvSpPr>
        <p:spPr/>
        <p:txBody>
          <a:bodyPr/>
          <a:lstStyle/>
          <a:p>
            <a:r>
              <a:rPr lang="it-IT" dirty="0"/>
              <a:t>Orange Data Mining</a:t>
            </a:r>
          </a:p>
        </p:txBody>
      </p:sp>
      <p:sp>
        <p:nvSpPr>
          <p:cNvPr id="2" name="TextBox 63">
            <a:extLst>
              <a:ext uri="{FF2B5EF4-FFF2-40B4-BE49-F238E27FC236}">
                <a16:creationId xmlns:a16="http://schemas.microsoft.com/office/drawing/2014/main" id="{26AC9D25-7EAB-F5E7-EA4B-F9CFA61C8EED}"/>
              </a:ext>
            </a:extLst>
          </p:cNvPr>
          <p:cNvSpPr txBox="1"/>
          <p:nvPr/>
        </p:nvSpPr>
        <p:spPr>
          <a:xfrm>
            <a:off x="1055688" y="2083534"/>
            <a:ext cx="9561836" cy="3139321"/>
          </a:xfrm>
          <a:prstGeom prst="rect">
            <a:avLst/>
          </a:prstGeom>
          <a:noFill/>
        </p:spPr>
        <p:txBody>
          <a:bodyPr wrap="square" lIns="0" rIns="0" rtlCol="0" anchor="t">
            <a:spAutoFit/>
          </a:bodyPr>
          <a:lstStyle/>
          <a:p>
            <a:pPr marL="285750" indent="-285750">
              <a:buFont typeface="Arial" panose="020B0604020202020204" pitchFamily="34" charset="0"/>
              <a:buChar char="•"/>
            </a:pPr>
            <a:r>
              <a:rPr lang="it-IT" dirty="0"/>
              <a:t>Caricare il dataset Iris</a:t>
            </a:r>
          </a:p>
          <a:p>
            <a:pPr marL="742950" lvl="1" indent="-285750">
              <a:buFont typeface="Arial" panose="020B0604020202020204" pitchFamily="34" charset="0"/>
              <a:buChar char="•"/>
            </a:pPr>
            <a:r>
              <a:rPr lang="it-IT" dirty="0"/>
              <a:t>Quanti sono i campioni? Quante features?</a:t>
            </a:r>
          </a:p>
          <a:p>
            <a:pPr marL="742950" lvl="1"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Visualizzare la distribuzione di ogni feature</a:t>
            </a:r>
          </a:p>
          <a:p>
            <a:pPr marL="742950" lvl="1" indent="-285750">
              <a:buFont typeface="Arial" panose="020B0604020202020204" pitchFamily="34" charset="0"/>
              <a:buChar char="•"/>
            </a:pPr>
            <a:r>
              <a:rPr lang="it-IT" dirty="0"/>
              <a:t>Quali sono le features migliori per classificare ogni campione nella specie corretta?</a:t>
            </a:r>
          </a:p>
          <a:p>
            <a:pPr marL="742950" lvl="1"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Addestrate un SVM ed un </a:t>
            </a:r>
            <a:r>
              <a:rPr lang="it-IT" dirty="0" err="1"/>
              <a:t>decision</a:t>
            </a:r>
            <a:r>
              <a:rPr lang="it-IT" dirty="0"/>
              <a:t> </a:t>
            </a:r>
            <a:r>
              <a:rPr lang="it-IT" dirty="0" err="1"/>
              <a:t>tree</a:t>
            </a:r>
            <a:r>
              <a:rPr lang="it-IT" dirty="0"/>
              <a:t> e confrontarne le performance</a:t>
            </a:r>
          </a:p>
          <a:p>
            <a:pPr marL="742950" lvl="1" indent="-285750">
              <a:buFont typeface="Arial" panose="020B0604020202020204" pitchFamily="34" charset="0"/>
              <a:buChar char="•"/>
            </a:pPr>
            <a:r>
              <a:rPr lang="it-IT" dirty="0"/>
              <a:t>Quale dei 2 modelli commette più errori?</a:t>
            </a:r>
          </a:p>
          <a:p>
            <a:pPr marL="742950" lvl="1"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Visualizzare il </a:t>
            </a:r>
            <a:r>
              <a:rPr lang="it-IT" dirty="0" err="1"/>
              <a:t>decision</a:t>
            </a:r>
            <a:r>
              <a:rPr lang="it-IT" dirty="0"/>
              <a:t> </a:t>
            </a:r>
            <a:r>
              <a:rPr lang="it-IT" dirty="0" err="1"/>
              <a:t>tree</a:t>
            </a:r>
            <a:r>
              <a:rPr lang="it-IT" dirty="0"/>
              <a:t> addestrato (widget Tree Viewer)</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2387808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90B2B-7017-CEE9-B436-5C087EFE6C80}"/>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36FD2BD5-D64A-9561-C333-4A5A2818EF01}"/>
              </a:ext>
            </a:extLst>
          </p:cNvPr>
          <p:cNvSpPr>
            <a:spLocks noGrp="1"/>
          </p:cNvSpPr>
          <p:nvPr>
            <p:ph type="subTitle" idx="1"/>
          </p:nvPr>
        </p:nvSpPr>
        <p:spPr/>
        <p:txBody>
          <a:bodyPr/>
          <a:lstStyle/>
          <a:p>
            <a:r>
              <a:rPr lang="it-IT" dirty="0"/>
              <a:t>01</a:t>
            </a:r>
          </a:p>
        </p:txBody>
      </p:sp>
      <p:sp>
        <p:nvSpPr>
          <p:cNvPr id="4" name="Segnaposto piè di pagina 3">
            <a:extLst>
              <a:ext uri="{FF2B5EF4-FFF2-40B4-BE49-F238E27FC236}">
                <a16:creationId xmlns:a16="http://schemas.microsoft.com/office/drawing/2014/main" id="{F4FBF78B-777D-3F1C-DBC1-9E8961746121}"/>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02CAD4C5-3474-60E5-3D25-0D8BB9C45006}"/>
              </a:ext>
            </a:extLst>
          </p:cNvPr>
          <p:cNvSpPr>
            <a:spLocks noGrp="1"/>
          </p:cNvSpPr>
          <p:nvPr>
            <p:ph type="sldNum" sz="quarter" idx="12"/>
          </p:nvPr>
        </p:nvSpPr>
        <p:spPr/>
        <p:txBody>
          <a:bodyPr/>
          <a:lstStyle/>
          <a:p>
            <a:fld id="{4C3BC29B-08BD-4CAD-9D40-172B9445B69B}" type="slidenum">
              <a:rPr lang="it-IT" smtClean="0"/>
              <a:pPr/>
              <a:t>12</a:t>
            </a:fld>
            <a:endParaRPr lang="it-IT" dirty="0"/>
          </a:p>
        </p:txBody>
      </p:sp>
      <p:sp>
        <p:nvSpPr>
          <p:cNvPr id="8" name="Segnaposto testo 7">
            <a:extLst>
              <a:ext uri="{FF2B5EF4-FFF2-40B4-BE49-F238E27FC236}">
                <a16:creationId xmlns:a16="http://schemas.microsoft.com/office/drawing/2014/main" id="{C59FCE74-5450-CC55-58A6-895151837585}"/>
              </a:ext>
            </a:extLst>
          </p:cNvPr>
          <p:cNvSpPr>
            <a:spLocks noGrp="1"/>
          </p:cNvSpPr>
          <p:nvPr>
            <p:ph type="body" sz="quarter" idx="15"/>
          </p:nvPr>
        </p:nvSpPr>
        <p:spPr>
          <a:xfrm>
            <a:off x="1055688" y="1210540"/>
            <a:ext cx="7546052" cy="596996"/>
          </a:xfrm>
        </p:spPr>
        <p:txBody>
          <a:bodyPr anchor="ctr"/>
          <a:lstStyle/>
          <a:p>
            <a:r>
              <a:rPr lang="it-IT" sz="2400" i="1" dirty="0"/>
              <a:t>Esercitazione 2</a:t>
            </a:r>
            <a:endParaRPr lang="it-IT" sz="2400" dirty="0"/>
          </a:p>
        </p:txBody>
      </p:sp>
      <p:sp>
        <p:nvSpPr>
          <p:cNvPr id="24" name="Titolo 1">
            <a:extLst>
              <a:ext uri="{FF2B5EF4-FFF2-40B4-BE49-F238E27FC236}">
                <a16:creationId xmlns:a16="http://schemas.microsoft.com/office/drawing/2014/main" id="{6B1A20F9-D640-DBDD-8BBF-4EB002C0F143}"/>
              </a:ext>
            </a:extLst>
          </p:cNvPr>
          <p:cNvSpPr>
            <a:spLocks noGrp="1"/>
          </p:cNvSpPr>
          <p:nvPr>
            <p:ph type="ctrTitle"/>
          </p:nvPr>
        </p:nvSpPr>
        <p:spPr/>
        <p:txBody>
          <a:bodyPr/>
          <a:lstStyle/>
          <a:p>
            <a:r>
              <a:rPr lang="it-IT" dirty="0"/>
              <a:t>Orange Data Mining</a:t>
            </a:r>
          </a:p>
        </p:txBody>
      </p:sp>
      <p:sp>
        <p:nvSpPr>
          <p:cNvPr id="2" name="TextBox 63">
            <a:extLst>
              <a:ext uri="{FF2B5EF4-FFF2-40B4-BE49-F238E27FC236}">
                <a16:creationId xmlns:a16="http://schemas.microsoft.com/office/drawing/2014/main" id="{B346ECAD-7C7B-393D-C7FC-127F02A8CE3E}"/>
              </a:ext>
            </a:extLst>
          </p:cNvPr>
          <p:cNvSpPr txBox="1"/>
          <p:nvPr/>
        </p:nvSpPr>
        <p:spPr>
          <a:xfrm>
            <a:off x="1055688" y="2083534"/>
            <a:ext cx="10383048" cy="4524315"/>
          </a:xfrm>
          <a:prstGeom prst="rect">
            <a:avLst/>
          </a:prstGeom>
          <a:noFill/>
        </p:spPr>
        <p:txBody>
          <a:bodyPr wrap="square" lIns="0" rIns="0" rtlCol="0" anchor="t">
            <a:spAutoFit/>
          </a:bodyPr>
          <a:lstStyle/>
          <a:p>
            <a:pPr marL="285750" indent="-285750">
              <a:buFont typeface="Arial" panose="020B0604020202020204" pitchFamily="34" charset="0"/>
              <a:buChar char="•"/>
            </a:pPr>
            <a:r>
              <a:rPr lang="it-IT" dirty="0"/>
              <a:t>Caricare il dataset «Advertising» (widget </a:t>
            </a:r>
            <a:r>
              <a:rPr lang="it-IT" i="1" dirty="0"/>
              <a:t>Datasets</a:t>
            </a:r>
            <a:r>
              <a:rPr lang="it-IT" dirty="0"/>
              <a:t>)</a:t>
            </a:r>
          </a:p>
          <a:p>
            <a:pPr marL="742950" lvl="1"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Visualizzare 2 </a:t>
            </a:r>
            <a:r>
              <a:rPr lang="it-IT" dirty="0" err="1"/>
              <a:t>scatterplot</a:t>
            </a:r>
            <a:r>
              <a:rPr lang="it-IT" dirty="0"/>
              <a:t>: TV-newspaper e TV-radio colorando ogni campione in base al valore delle vendite. Cercare di capire qual è la feature più informativa per prevedere il valore delle vendite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Controllare le features più informative utilizzando il widget «Rank»</a:t>
            </a:r>
          </a:p>
          <a:p>
            <a:pPr marL="742950" lvl="1"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Addestrare un modello di </a:t>
            </a:r>
            <a:r>
              <a:rPr lang="it-IT" dirty="0" err="1"/>
              <a:t>logistic</a:t>
            </a:r>
            <a:r>
              <a:rPr lang="it-IT" dirty="0"/>
              <a:t> </a:t>
            </a:r>
            <a:r>
              <a:rPr lang="it-IT" dirty="0" err="1"/>
              <a:t>regression</a:t>
            </a:r>
            <a:r>
              <a:rPr lang="it-IT" dirty="0"/>
              <a:t> per prevedere le vendite in base ai budget dei 3 canali pubblicitari.</a:t>
            </a:r>
          </a:p>
          <a:p>
            <a:pPr marL="742950" lvl="1" indent="-285750">
              <a:buFont typeface="Arial" panose="020B0604020202020204" pitchFamily="34" charset="0"/>
              <a:buChar char="•"/>
            </a:pPr>
            <a:r>
              <a:rPr lang="it-IT" dirty="0"/>
              <a:t>Addestrare un altro modello che utilizza solo il valore del budget TV</a:t>
            </a:r>
          </a:p>
          <a:p>
            <a:pPr marL="742950" lvl="1" indent="-285750">
              <a:buFont typeface="Arial" panose="020B0604020202020204" pitchFamily="34" charset="0"/>
              <a:buChar char="•"/>
            </a:pPr>
            <a:r>
              <a:rPr lang="it-IT" dirty="0"/>
              <a:t>Addestrare un altro modello che utilizza feature </a:t>
            </a:r>
            <a:r>
              <a:rPr lang="it-IT" dirty="0" err="1"/>
              <a:t>reduction</a:t>
            </a:r>
            <a:r>
              <a:rPr lang="it-IT" dirty="0"/>
              <a:t> utilizzando un PCA con 2 features in uscita</a:t>
            </a:r>
          </a:p>
          <a:p>
            <a:pPr marL="742950" lvl="1"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Visualizzare i campione erroneamente classificati dal modello che viene addestrato sulle features in uscita dalla PCA</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4101229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43F7C-24B6-ED2B-9F51-B50DB77050D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D520581-1337-92B6-47A6-FBDBB5954A62}"/>
              </a:ext>
            </a:extLst>
          </p:cNvPr>
          <p:cNvSpPr>
            <a:spLocks noGrp="1"/>
          </p:cNvSpPr>
          <p:nvPr>
            <p:ph type="ctrTitle"/>
          </p:nvPr>
        </p:nvSpPr>
        <p:spPr>
          <a:xfrm>
            <a:off x="2609849" y="3078134"/>
            <a:ext cx="6673932" cy="701731"/>
          </a:xfrm>
        </p:spPr>
        <p:txBody>
          <a:bodyPr/>
          <a:lstStyle/>
          <a:p>
            <a:r>
              <a:rPr lang="it-IT" dirty="0" err="1"/>
              <a:t>Teachable</a:t>
            </a:r>
            <a:r>
              <a:rPr lang="it-IT" dirty="0"/>
              <a:t> Machine</a:t>
            </a:r>
          </a:p>
        </p:txBody>
      </p:sp>
      <p:sp>
        <p:nvSpPr>
          <p:cNvPr id="3" name="Sottotitolo 2">
            <a:extLst>
              <a:ext uri="{FF2B5EF4-FFF2-40B4-BE49-F238E27FC236}">
                <a16:creationId xmlns:a16="http://schemas.microsoft.com/office/drawing/2014/main" id="{898F7191-B93F-6A5A-7FAA-5A99C071EBC3}"/>
              </a:ext>
            </a:extLst>
          </p:cNvPr>
          <p:cNvSpPr>
            <a:spLocks noGrp="1"/>
          </p:cNvSpPr>
          <p:nvPr>
            <p:ph type="subTitle" idx="1"/>
          </p:nvPr>
        </p:nvSpPr>
        <p:spPr>
          <a:xfrm>
            <a:off x="1020235" y="3175794"/>
            <a:ext cx="829734" cy="506412"/>
          </a:xfrm>
        </p:spPr>
        <p:txBody>
          <a:bodyPr/>
          <a:lstStyle/>
          <a:p>
            <a:r>
              <a:rPr lang="it-IT" dirty="0"/>
              <a:t>02</a:t>
            </a:r>
          </a:p>
        </p:txBody>
      </p:sp>
      <p:sp>
        <p:nvSpPr>
          <p:cNvPr id="5" name="Segnaposto numero diapositiva 4">
            <a:extLst>
              <a:ext uri="{FF2B5EF4-FFF2-40B4-BE49-F238E27FC236}">
                <a16:creationId xmlns:a16="http://schemas.microsoft.com/office/drawing/2014/main" id="{970C8FA0-69A9-F84F-C170-251990D817B7}"/>
              </a:ext>
            </a:extLst>
          </p:cNvPr>
          <p:cNvSpPr>
            <a:spLocks noGrp="1"/>
          </p:cNvSpPr>
          <p:nvPr>
            <p:ph type="sldNum" sz="quarter" idx="12"/>
          </p:nvPr>
        </p:nvSpPr>
        <p:spPr/>
        <p:txBody>
          <a:bodyPr/>
          <a:lstStyle/>
          <a:p>
            <a:fld id="{4C3BC29B-08BD-4CAD-9D40-172B9445B69B}" type="slidenum">
              <a:rPr lang="it-IT" smtClean="0"/>
              <a:pPr/>
              <a:t>13</a:t>
            </a:fld>
            <a:endParaRPr lang="it-IT"/>
          </a:p>
        </p:txBody>
      </p:sp>
      <p:sp>
        <p:nvSpPr>
          <p:cNvPr id="6" name="Segnaposto piè di pagina 5">
            <a:extLst>
              <a:ext uri="{FF2B5EF4-FFF2-40B4-BE49-F238E27FC236}">
                <a16:creationId xmlns:a16="http://schemas.microsoft.com/office/drawing/2014/main" id="{8DFAFC15-1BED-42C9-D668-997A70920BB2}"/>
              </a:ext>
            </a:extLst>
          </p:cNvPr>
          <p:cNvSpPr>
            <a:spLocks noGrp="1"/>
          </p:cNvSpPr>
          <p:nvPr>
            <p:ph type="ftr" sz="quarter" idx="11"/>
          </p:nvPr>
        </p:nvSpPr>
        <p:spPr/>
        <p:txBody>
          <a:bodyPr/>
          <a:lstStyle/>
          <a:p>
            <a:r>
              <a:rPr lang="it-IT"/>
              <a:t>Lab. Applicazioni di Intelligenza Artificiale</a:t>
            </a:r>
            <a:endParaRPr lang="it-IT" dirty="0"/>
          </a:p>
        </p:txBody>
      </p:sp>
    </p:spTree>
    <p:extLst>
      <p:ext uri="{BB962C8B-B14F-4D97-AF65-F5344CB8AC3E}">
        <p14:creationId xmlns:p14="http://schemas.microsoft.com/office/powerpoint/2010/main" val="308694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91596-55B9-77BC-2797-B38B8FF6B3E3}"/>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4D565011-5ACD-6D24-20AF-778E7F86EBD4}"/>
              </a:ext>
            </a:extLst>
          </p:cNvPr>
          <p:cNvSpPr>
            <a:spLocks noGrp="1"/>
          </p:cNvSpPr>
          <p:nvPr>
            <p:ph type="subTitle" idx="1"/>
          </p:nvPr>
        </p:nvSpPr>
        <p:spPr/>
        <p:txBody>
          <a:bodyPr/>
          <a:lstStyle/>
          <a:p>
            <a:r>
              <a:rPr lang="it-IT" dirty="0"/>
              <a:t>02</a:t>
            </a:r>
          </a:p>
        </p:txBody>
      </p:sp>
      <p:sp>
        <p:nvSpPr>
          <p:cNvPr id="4" name="Segnaposto piè di pagina 3">
            <a:extLst>
              <a:ext uri="{FF2B5EF4-FFF2-40B4-BE49-F238E27FC236}">
                <a16:creationId xmlns:a16="http://schemas.microsoft.com/office/drawing/2014/main" id="{7E13612B-D10D-FA3E-6DB7-2AB4DA940513}"/>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79EE2661-BAC8-C4E9-0E13-065760A778B3}"/>
              </a:ext>
            </a:extLst>
          </p:cNvPr>
          <p:cNvSpPr>
            <a:spLocks noGrp="1"/>
          </p:cNvSpPr>
          <p:nvPr>
            <p:ph type="sldNum" sz="quarter" idx="12"/>
          </p:nvPr>
        </p:nvSpPr>
        <p:spPr/>
        <p:txBody>
          <a:bodyPr/>
          <a:lstStyle/>
          <a:p>
            <a:fld id="{4C3BC29B-08BD-4CAD-9D40-172B9445B69B}" type="slidenum">
              <a:rPr lang="it-IT" smtClean="0"/>
              <a:pPr/>
              <a:t>14</a:t>
            </a:fld>
            <a:endParaRPr lang="it-IT" dirty="0"/>
          </a:p>
        </p:txBody>
      </p:sp>
      <p:sp>
        <p:nvSpPr>
          <p:cNvPr id="8" name="Segnaposto testo 7">
            <a:extLst>
              <a:ext uri="{FF2B5EF4-FFF2-40B4-BE49-F238E27FC236}">
                <a16:creationId xmlns:a16="http://schemas.microsoft.com/office/drawing/2014/main" id="{AA10556D-5033-AC96-4DA6-6E54F4774C7A}"/>
              </a:ext>
            </a:extLst>
          </p:cNvPr>
          <p:cNvSpPr>
            <a:spLocks noGrp="1"/>
          </p:cNvSpPr>
          <p:nvPr>
            <p:ph type="body" sz="quarter" idx="15"/>
          </p:nvPr>
        </p:nvSpPr>
        <p:spPr>
          <a:xfrm>
            <a:off x="1055688" y="1210540"/>
            <a:ext cx="7546052" cy="596996"/>
          </a:xfrm>
        </p:spPr>
        <p:txBody>
          <a:bodyPr anchor="ctr"/>
          <a:lstStyle/>
          <a:p>
            <a:r>
              <a:rPr lang="it-IT" sz="2400" i="1" dirty="0" err="1"/>
              <a:t>Teachable</a:t>
            </a:r>
            <a:r>
              <a:rPr lang="it-IT" sz="2400" i="1" dirty="0"/>
              <a:t> Machine</a:t>
            </a:r>
            <a:endParaRPr lang="it-IT" sz="2400" dirty="0"/>
          </a:p>
        </p:txBody>
      </p:sp>
      <p:sp>
        <p:nvSpPr>
          <p:cNvPr id="24" name="Titolo 1">
            <a:extLst>
              <a:ext uri="{FF2B5EF4-FFF2-40B4-BE49-F238E27FC236}">
                <a16:creationId xmlns:a16="http://schemas.microsoft.com/office/drawing/2014/main" id="{C18BD9CA-2A92-9043-2E2E-DC8088A7B7A2}"/>
              </a:ext>
            </a:extLst>
          </p:cNvPr>
          <p:cNvSpPr>
            <a:spLocks noGrp="1"/>
          </p:cNvSpPr>
          <p:nvPr>
            <p:ph type="ctrTitle"/>
          </p:nvPr>
        </p:nvSpPr>
        <p:spPr/>
        <p:txBody>
          <a:bodyPr/>
          <a:lstStyle/>
          <a:p>
            <a:r>
              <a:rPr lang="it-IT" dirty="0" err="1"/>
              <a:t>Teachable</a:t>
            </a:r>
            <a:r>
              <a:rPr lang="it-IT" dirty="0"/>
              <a:t> Machine</a:t>
            </a:r>
          </a:p>
        </p:txBody>
      </p:sp>
      <p:pic>
        <p:nvPicPr>
          <p:cNvPr id="6" name="Immagine 5" descr="Immagine che contiene testo, schermata, Pubblicità online, Sito Web&#10;&#10;Il contenuto generato dall'IA potrebbe non essere corretto.">
            <a:extLst>
              <a:ext uri="{FF2B5EF4-FFF2-40B4-BE49-F238E27FC236}">
                <a16:creationId xmlns:a16="http://schemas.microsoft.com/office/drawing/2014/main" id="{F5ABB557-D3EE-35DB-D7D1-4342C4A8B089}"/>
              </a:ext>
            </a:extLst>
          </p:cNvPr>
          <p:cNvPicPr>
            <a:picLocks noChangeAspect="1"/>
          </p:cNvPicPr>
          <p:nvPr/>
        </p:nvPicPr>
        <p:blipFill>
          <a:blip r:embed="rId3"/>
          <a:stretch>
            <a:fillRect/>
          </a:stretch>
        </p:blipFill>
        <p:spPr>
          <a:xfrm>
            <a:off x="4903979" y="2089410"/>
            <a:ext cx="6664830" cy="3685259"/>
          </a:xfrm>
          <a:prstGeom prst="rect">
            <a:avLst/>
          </a:prstGeom>
        </p:spPr>
      </p:pic>
      <p:sp>
        <p:nvSpPr>
          <p:cNvPr id="7" name="CasellaDiTesto 6">
            <a:extLst>
              <a:ext uri="{FF2B5EF4-FFF2-40B4-BE49-F238E27FC236}">
                <a16:creationId xmlns:a16="http://schemas.microsoft.com/office/drawing/2014/main" id="{2AAD8004-61F8-C64E-5CFA-995AAA4B2EBD}"/>
              </a:ext>
            </a:extLst>
          </p:cNvPr>
          <p:cNvSpPr txBox="1"/>
          <p:nvPr/>
        </p:nvSpPr>
        <p:spPr>
          <a:xfrm>
            <a:off x="1055688" y="2149131"/>
            <a:ext cx="3615323" cy="3139321"/>
          </a:xfrm>
          <a:prstGeom prst="rect">
            <a:avLst/>
          </a:prstGeom>
          <a:noFill/>
        </p:spPr>
        <p:txBody>
          <a:bodyPr wrap="square" rtlCol="0">
            <a:spAutoFit/>
          </a:bodyPr>
          <a:lstStyle/>
          <a:p>
            <a:pPr marL="285750" indent="-285750">
              <a:buFont typeface="Arial" panose="020B0604020202020204" pitchFamily="34" charset="0"/>
              <a:buChar char="•"/>
            </a:pPr>
            <a:r>
              <a:rPr lang="it-IT" dirty="0" err="1"/>
              <a:t>Teachable</a:t>
            </a:r>
            <a:r>
              <a:rPr lang="it-IT" dirty="0"/>
              <a:t> Machine è uno strumento gratuito di Google che permette di </a:t>
            </a:r>
            <a:r>
              <a:rPr lang="it-IT" b="1" dirty="0"/>
              <a:t>addestrare modelli di deep learning </a:t>
            </a:r>
            <a:r>
              <a:rPr lang="it-IT" dirty="0"/>
              <a:t>senza programmare.</a:t>
            </a:r>
          </a:p>
          <a:p>
            <a:pPr marL="285750" indent="-285750">
              <a:buFont typeface="Arial" panose="020B0604020202020204" pitchFamily="34" charset="0"/>
              <a:buChar char="•"/>
            </a:pPr>
            <a:br>
              <a:rPr lang="it-IT" dirty="0"/>
            </a:br>
            <a:r>
              <a:rPr lang="it-IT" dirty="0"/>
              <a:t>Consente di creare facilmente progetti di classificazione di </a:t>
            </a:r>
            <a:r>
              <a:rPr lang="it-IT" b="1" dirty="0"/>
              <a:t>immagini</a:t>
            </a:r>
            <a:r>
              <a:rPr lang="it-IT" dirty="0"/>
              <a:t>, </a:t>
            </a:r>
            <a:r>
              <a:rPr lang="it-IT" b="1" dirty="0"/>
              <a:t>audio</a:t>
            </a:r>
            <a:r>
              <a:rPr lang="it-IT" dirty="0"/>
              <a:t> e </a:t>
            </a:r>
            <a:r>
              <a:rPr lang="it-IT" b="1" dirty="0"/>
              <a:t>pose</a:t>
            </a:r>
            <a:r>
              <a:rPr lang="it-IT" dirty="0"/>
              <a:t>, usando esempi forniti dall’utente.</a:t>
            </a:r>
          </a:p>
        </p:txBody>
      </p:sp>
    </p:spTree>
    <p:extLst>
      <p:ext uri="{BB962C8B-B14F-4D97-AF65-F5344CB8AC3E}">
        <p14:creationId xmlns:p14="http://schemas.microsoft.com/office/powerpoint/2010/main" val="3538398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85090-71F0-429A-7758-8E0C24B7DC76}"/>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641FC90D-B50F-E0D2-D05B-3AFA1F3A1102}"/>
              </a:ext>
            </a:extLst>
          </p:cNvPr>
          <p:cNvSpPr>
            <a:spLocks noGrp="1"/>
          </p:cNvSpPr>
          <p:nvPr>
            <p:ph type="subTitle" idx="1"/>
          </p:nvPr>
        </p:nvSpPr>
        <p:spPr/>
        <p:txBody>
          <a:bodyPr/>
          <a:lstStyle/>
          <a:p>
            <a:r>
              <a:rPr lang="it-IT" dirty="0"/>
              <a:t>02</a:t>
            </a:r>
          </a:p>
        </p:txBody>
      </p:sp>
      <p:sp>
        <p:nvSpPr>
          <p:cNvPr id="4" name="Segnaposto piè di pagina 3">
            <a:extLst>
              <a:ext uri="{FF2B5EF4-FFF2-40B4-BE49-F238E27FC236}">
                <a16:creationId xmlns:a16="http://schemas.microsoft.com/office/drawing/2014/main" id="{F8623631-E3B9-EA25-3F5C-714654D98AC4}"/>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01FB2395-DE1D-5CD8-C35C-F89D3CDC40F7}"/>
              </a:ext>
            </a:extLst>
          </p:cNvPr>
          <p:cNvSpPr>
            <a:spLocks noGrp="1"/>
          </p:cNvSpPr>
          <p:nvPr>
            <p:ph type="sldNum" sz="quarter" idx="12"/>
          </p:nvPr>
        </p:nvSpPr>
        <p:spPr/>
        <p:txBody>
          <a:bodyPr/>
          <a:lstStyle/>
          <a:p>
            <a:fld id="{4C3BC29B-08BD-4CAD-9D40-172B9445B69B}" type="slidenum">
              <a:rPr lang="it-IT" smtClean="0"/>
              <a:pPr/>
              <a:t>15</a:t>
            </a:fld>
            <a:endParaRPr lang="it-IT" dirty="0"/>
          </a:p>
        </p:txBody>
      </p:sp>
      <p:sp>
        <p:nvSpPr>
          <p:cNvPr id="8" name="Segnaposto testo 7">
            <a:extLst>
              <a:ext uri="{FF2B5EF4-FFF2-40B4-BE49-F238E27FC236}">
                <a16:creationId xmlns:a16="http://schemas.microsoft.com/office/drawing/2014/main" id="{690506C2-C921-C9E1-FB3B-6832BD12C821}"/>
              </a:ext>
            </a:extLst>
          </p:cNvPr>
          <p:cNvSpPr>
            <a:spLocks noGrp="1"/>
          </p:cNvSpPr>
          <p:nvPr>
            <p:ph type="body" sz="quarter" idx="15"/>
          </p:nvPr>
        </p:nvSpPr>
        <p:spPr>
          <a:xfrm>
            <a:off x="1055688" y="1210540"/>
            <a:ext cx="7546052" cy="596996"/>
          </a:xfrm>
        </p:spPr>
        <p:txBody>
          <a:bodyPr anchor="ctr"/>
          <a:lstStyle/>
          <a:p>
            <a:r>
              <a:rPr lang="it-IT" sz="2400" i="1" dirty="0"/>
              <a:t>Caricare i dati e addestrare il modello</a:t>
            </a:r>
            <a:endParaRPr lang="it-IT" sz="2400" dirty="0"/>
          </a:p>
        </p:txBody>
      </p:sp>
      <p:sp>
        <p:nvSpPr>
          <p:cNvPr id="24" name="Titolo 1">
            <a:extLst>
              <a:ext uri="{FF2B5EF4-FFF2-40B4-BE49-F238E27FC236}">
                <a16:creationId xmlns:a16="http://schemas.microsoft.com/office/drawing/2014/main" id="{7ED5B8CA-AA01-067F-29BE-FDCC0C73CE5D}"/>
              </a:ext>
            </a:extLst>
          </p:cNvPr>
          <p:cNvSpPr>
            <a:spLocks noGrp="1"/>
          </p:cNvSpPr>
          <p:nvPr>
            <p:ph type="ctrTitle"/>
          </p:nvPr>
        </p:nvSpPr>
        <p:spPr/>
        <p:txBody>
          <a:bodyPr/>
          <a:lstStyle/>
          <a:p>
            <a:r>
              <a:rPr lang="it-IT" dirty="0" err="1"/>
              <a:t>Teachable</a:t>
            </a:r>
            <a:r>
              <a:rPr lang="it-IT" dirty="0"/>
              <a:t> Machine</a:t>
            </a:r>
          </a:p>
        </p:txBody>
      </p:sp>
      <p:pic>
        <p:nvPicPr>
          <p:cNvPr id="9" name="Immagine 8" descr="Immagine che contiene testo, schermata, Carattere, software&#10;&#10;Il contenuto generato dall'IA potrebbe non essere corretto.">
            <a:extLst>
              <a:ext uri="{FF2B5EF4-FFF2-40B4-BE49-F238E27FC236}">
                <a16:creationId xmlns:a16="http://schemas.microsoft.com/office/drawing/2014/main" id="{EDC509FF-94E5-3E71-898E-53CD148C34F0}"/>
              </a:ext>
            </a:extLst>
          </p:cNvPr>
          <p:cNvPicPr>
            <a:picLocks noChangeAspect="1"/>
          </p:cNvPicPr>
          <p:nvPr/>
        </p:nvPicPr>
        <p:blipFill>
          <a:blip r:embed="rId3"/>
          <a:stretch>
            <a:fillRect/>
          </a:stretch>
        </p:blipFill>
        <p:spPr>
          <a:xfrm>
            <a:off x="2702429" y="1933331"/>
            <a:ext cx="6583295" cy="4249598"/>
          </a:xfrm>
          <a:prstGeom prst="rect">
            <a:avLst/>
          </a:prstGeom>
        </p:spPr>
      </p:pic>
      <p:sp>
        <p:nvSpPr>
          <p:cNvPr id="10" name="CasellaDiTesto 9">
            <a:extLst>
              <a:ext uri="{FF2B5EF4-FFF2-40B4-BE49-F238E27FC236}">
                <a16:creationId xmlns:a16="http://schemas.microsoft.com/office/drawing/2014/main" id="{96BADD99-AF04-C8B7-0B7D-6DBE300B87BA}"/>
              </a:ext>
            </a:extLst>
          </p:cNvPr>
          <p:cNvSpPr txBox="1"/>
          <p:nvPr/>
        </p:nvSpPr>
        <p:spPr>
          <a:xfrm>
            <a:off x="597804" y="3695692"/>
            <a:ext cx="1663532" cy="338554"/>
          </a:xfrm>
          <a:prstGeom prst="rect">
            <a:avLst/>
          </a:prstGeom>
          <a:noFill/>
        </p:spPr>
        <p:txBody>
          <a:bodyPr wrap="none" rtlCol="0">
            <a:spAutoFit/>
          </a:bodyPr>
          <a:lstStyle/>
          <a:p>
            <a:r>
              <a:rPr lang="it-IT" sz="1600" b="1" dirty="0"/>
              <a:t>Differenti classi</a:t>
            </a:r>
          </a:p>
        </p:txBody>
      </p:sp>
      <p:sp>
        <p:nvSpPr>
          <p:cNvPr id="11" name="CasellaDiTesto 10">
            <a:extLst>
              <a:ext uri="{FF2B5EF4-FFF2-40B4-BE49-F238E27FC236}">
                <a16:creationId xmlns:a16="http://schemas.microsoft.com/office/drawing/2014/main" id="{7DBCB005-3C1A-89F1-99E4-6AFA34F958B9}"/>
              </a:ext>
            </a:extLst>
          </p:cNvPr>
          <p:cNvSpPr txBox="1"/>
          <p:nvPr/>
        </p:nvSpPr>
        <p:spPr>
          <a:xfrm>
            <a:off x="1292384" y="1948955"/>
            <a:ext cx="3825343" cy="338554"/>
          </a:xfrm>
          <a:prstGeom prst="rect">
            <a:avLst/>
          </a:prstGeom>
          <a:noFill/>
        </p:spPr>
        <p:txBody>
          <a:bodyPr wrap="none" rtlCol="0">
            <a:spAutoFit/>
          </a:bodyPr>
          <a:lstStyle/>
          <a:p>
            <a:r>
              <a:rPr lang="it-IT" sz="1600" b="1" dirty="0">
                <a:solidFill>
                  <a:srgbClr val="FF0000"/>
                </a:solidFill>
              </a:rPr>
              <a:t>Acquisire campione usando la webcam</a:t>
            </a:r>
          </a:p>
        </p:txBody>
      </p:sp>
      <p:sp>
        <p:nvSpPr>
          <p:cNvPr id="12" name="CasellaDiTesto 11">
            <a:extLst>
              <a:ext uri="{FF2B5EF4-FFF2-40B4-BE49-F238E27FC236}">
                <a16:creationId xmlns:a16="http://schemas.microsoft.com/office/drawing/2014/main" id="{615680CE-B881-FB84-28B8-9C9266BC44D1}"/>
              </a:ext>
            </a:extLst>
          </p:cNvPr>
          <p:cNvSpPr txBox="1"/>
          <p:nvPr/>
        </p:nvSpPr>
        <p:spPr>
          <a:xfrm>
            <a:off x="3832225" y="2425258"/>
            <a:ext cx="3659143" cy="338554"/>
          </a:xfrm>
          <a:prstGeom prst="rect">
            <a:avLst/>
          </a:prstGeom>
          <a:noFill/>
        </p:spPr>
        <p:txBody>
          <a:bodyPr wrap="none" rtlCol="0">
            <a:spAutoFit/>
          </a:bodyPr>
          <a:lstStyle/>
          <a:p>
            <a:r>
              <a:rPr lang="it-IT" sz="1600" dirty="0">
                <a:solidFill>
                  <a:srgbClr val="00B050"/>
                </a:solidFill>
              </a:rPr>
              <a:t>Acquisire campione usando la webcam</a:t>
            </a:r>
          </a:p>
        </p:txBody>
      </p:sp>
      <p:cxnSp>
        <p:nvCxnSpPr>
          <p:cNvPr id="14" name="Connettore 2 13">
            <a:extLst>
              <a:ext uri="{FF2B5EF4-FFF2-40B4-BE49-F238E27FC236}">
                <a16:creationId xmlns:a16="http://schemas.microsoft.com/office/drawing/2014/main" id="{6CEEDDA8-CA32-3580-D740-32950F64B3A0}"/>
              </a:ext>
            </a:extLst>
          </p:cNvPr>
          <p:cNvCxnSpPr/>
          <p:nvPr/>
        </p:nvCxnSpPr>
        <p:spPr>
          <a:xfrm>
            <a:off x="2650013" y="2341330"/>
            <a:ext cx="227144" cy="6756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Rettangolo 14">
            <a:extLst>
              <a:ext uri="{FF2B5EF4-FFF2-40B4-BE49-F238E27FC236}">
                <a16:creationId xmlns:a16="http://schemas.microsoft.com/office/drawing/2014/main" id="{6D95F739-5A62-A0C4-7D14-92BC9415A1AD}"/>
              </a:ext>
            </a:extLst>
          </p:cNvPr>
          <p:cNvSpPr/>
          <p:nvPr/>
        </p:nvSpPr>
        <p:spPr>
          <a:xfrm>
            <a:off x="2877157" y="3092652"/>
            <a:ext cx="567270" cy="45428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2 16">
            <a:extLst>
              <a:ext uri="{FF2B5EF4-FFF2-40B4-BE49-F238E27FC236}">
                <a16:creationId xmlns:a16="http://schemas.microsoft.com/office/drawing/2014/main" id="{E2EC7C12-255D-07FF-1353-C0189421EC6C}"/>
              </a:ext>
            </a:extLst>
          </p:cNvPr>
          <p:cNvCxnSpPr/>
          <p:nvPr/>
        </p:nvCxnSpPr>
        <p:spPr>
          <a:xfrm flipH="1">
            <a:off x="4094415" y="2824739"/>
            <a:ext cx="1310446" cy="33780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8" name="Rettangolo 17">
            <a:extLst>
              <a:ext uri="{FF2B5EF4-FFF2-40B4-BE49-F238E27FC236}">
                <a16:creationId xmlns:a16="http://schemas.microsoft.com/office/drawing/2014/main" id="{CA40C566-3D0B-D8D2-941A-2442A16F7CEE}"/>
              </a:ext>
            </a:extLst>
          </p:cNvPr>
          <p:cNvSpPr/>
          <p:nvPr/>
        </p:nvSpPr>
        <p:spPr>
          <a:xfrm>
            <a:off x="3484815" y="3092454"/>
            <a:ext cx="505146" cy="454288"/>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cxnSp>
        <p:nvCxnSpPr>
          <p:cNvPr id="20" name="Connettore 2 19">
            <a:extLst>
              <a:ext uri="{FF2B5EF4-FFF2-40B4-BE49-F238E27FC236}">
                <a16:creationId xmlns:a16="http://schemas.microsoft.com/office/drawing/2014/main" id="{3362E77C-2045-E290-5600-3E28716D1340}"/>
              </a:ext>
            </a:extLst>
          </p:cNvPr>
          <p:cNvCxnSpPr/>
          <p:nvPr/>
        </p:nvCxnSpPr>
        <p:spPr>
          <a:xfrm flipV="1">
            <a:off x="2304376" y="3191920"/>
            <a:ext cx="293599" cy="57320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nettore 2 20">
            <a:extLst>
              <a:ext uri="{FF2B5EF4-FFF2-40B4-BE49-F238E27FC236}">
                <a16:creationId xmlns:a16="http://schemas.microsoft.com/office/drawing/2014/main" id="{DF5D3150-2D16-7BB2-B799-82971DD5AD2A}"/>
              </a:ext>
            </a:extLst>
          </p:cNvPr>
          <p:cNvCxnSpPr>
            <a:cxnSpLocks/>
          </p:cNvCxnSpPr>
          <p:nvPr/>
        </p:nvCxnSpPr>
        <p:spPr>
          <a:xfrm>
            <a:off x="2304376" y="3843786"/>
            <a:ext cx="293599" cy="50735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Rettangolo 24">
            <a:extLst>
              <a:ext uri="{FF2B5EF4-FFF2-40B4-BE49-F238E27FC236}">
                <a16:creationId xmlns:a16="http://schemas.microsoft.com/office/drawing/2014/main" id="{107E7A9C-FEAF-CB48-1493-CC6DB816A8C7}"/>
              </a:ext>
            </a:extLst>
          </p:cNvPr>
          <p:cNvSpPr/>
          <p:nvPr/>
        </p:nvSpPr>
        <p:spPr>
          <a:xfrm>
            <a:off x="7491368" y="1948955"/>
            <a:ext cx="1734519" cy="398782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Connettore 2 26">
            <a:extLst>
              <a:ext uri="{FF2B5EF4-FFF2-40B4-BE49-F238E27FC236}">
                <a16:creationId xmlns:a16="http://schemas.microsoft.com/office/drawing/2014/main" id="{A7E4E1CC-E0DD-588A-9E65-2FB93F00693F}"/>
              </a:ext>
            </a:extLst>
          </p:cNvPr>
          <p:cNvCxnSpPr>
            <a:cxnSpLocks/>
          </p:cNvCxnSpPr>
          <p:nvPr/>
        </p:nvCxnSpPr>
        <p:spPr>
          <a:xfrm flipV="1">
            <a:off x="9285724" y="1589964"/>
            <a:ext cx="292151" cy="518615"/>
          </a:xfrm>
          <a:prstGeom prst="straightConnector1">
            <a:avLst/>
          </a:prstGeom>
          <a:ln>
            <a:solidFill>
              <a:schemeClr val="tx2">
                <a:lumMod val="75000"/>
                <a:lumOff val="2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CasellaDiTesto 28">
            <a:extLst>
              <a:ext uri="{FF2B5EF4-FFF2-40B4-BE49-F238E27FC236}">
                <a16:creationId xmlns:a16="http://schemas.microsoft.com/office/drawing/2014/main" id="{29F05A44-7A12-869A-20F5-B041AC9F877F}"/>
              </a:ext>
            </a:extLst>
          </p:cNvPr>
          <p:cNvSpPr txBox="1"/>
          <p:nvPr/>
        </p:nvSpPr>
        <p:spPr>
          <a:xfrm>
            <a:off x="9541987" y="1150741"/>
            <a:ext cx="2497540" cy="5386090"/>
          </a:xfrm>
          <a:prstGeom prst="rect">
            <a:avLst/>
          </a:prstGeom>
          <a:noFill/>
        </p:spPr>
        <p:txBody>
          <a:bodyPr wrap="square" rtlCol="0">
            <a:spAutoFit/>
          </a:bodyPr>
          <a:lstStyle/>
          <a:p>
            <a:r>
              <a:rPr lang="it-IT" b="1" dirty="0" err="1">
                <a:solidFill>
                  <a:schemeClr val="tx2">
                    <a:lumMod val="75000"/>
                    <a:lumOff val="25000"/>
                  </a:schemeClr>
                </a:solidFill>
              </a:rPr>
              <a:t>Iperparametri</a:t>
            </a:r>
            <a:r>
              <a:rPr lang="it-IT" b="1" dirty="0">
                <a:solidFill>
                  <a:schemeClr val="tx2">
                    <a:lumMod val="75000"/>
                    <a:lumOff val="25000"/>
                  </a:schemeClr>
                </a:solidFill>
              </a:rPr>
              <a:t> dell’addestramento:</a:t>
            </a:r>
          </a:p>
          <a:p>
            <a:endParaRPr lang="it-IT" b="1" dirty="0">
              <a:solidFill>
                <a:schemeClr val="tx2">
                  <a:lumMod val="75000"/>
                  <a:lumOff val="25000"/>
                </a:schemeClr>
              </a:solidFill>
            </a:endParaRPr>
          </a:p>
          <a:p>
            <a:r>
              <a:rPr lang="it-IT" sz="1600" b="1" dirty="0"/>
              <a:t>Periodi</a:t>
            </a:r>
            <a:r>
              <a:rPr lang="it-IT" sz="1600" dirty="0"/>
              <a:t>: numero di volte che le immagini del dataset vengono fornite al modello per l’addestramento</a:t>
            </a:r>
          </a:p>
          <a:p>
            <a:endParaRPr lang="it-IT" sz="1600" dirty="0"/>
          </a:p>
          <a:p>
            <a:r>
              <a:rPr lang="it-IT" sz="1600" b="1" dirty="0"/>
              <a:t>Dimensione del batch</a:t>
            </a:r>
            <a:r>
              <a:rPr lang="it-IT" sz="1600" dirty="0"/>
              <a:t>:</a:t>
            </a:r>
          </a:p>
          <a:p>
            <a:r>
              <a:rPr lang="it-IT" sz="1600" dirty="0"/>
              <a:t>Numero di immagini fornite contemporaneamente in un iterazione di addestramento</a:t>
            </a:r>
          </a:p>
          <a:p>
            <a:endParaRPr lang="it-IT" sz="1600" dirty="0"/>
          </a:p>
          <a:p>
            <a:r>
              <a:rPr lang="it-IT" sz="1600" b="1" dirty="0"/>
              <a:t>Tasso di apprendimento</a:t>
            </a:r>
            <a:r>
              <a:rPr lang="it-IT" sz="1600" dirty="0"/>
              <a:t>: </a:t>
            </a:r>
            <a:r>
              <a:rPr lang="it-IT" sz="1600" dirty="0" err="1"/>
              <a:t>inflenza</a:t>
            </a:r>
            <a:r>
              <a:rPr lang="it-IT" sz="1600" dirty="0"/>
              <a:t> la velocità di aggiornamento dei parametri della rete</a:t>
            </a:r>
          </a:p>
          <a:p>
            <a:endParaRPr lang="it-IT" dirty="0"/>
          </a:p>
        </p:txBody>
      </p:sp>
    </p:spTree>
    <p:extLst>
      <p:ext uri="{BB962C8B-B14F-4D97-AF65-F5344CB8AC3E}">
        <p14:creationId xmlns:p14="http://schemas.microsoft.com/office/powerpoint/2010/main" val="476030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85F21-E02E-9C82-0608-8774F41F4335}"/>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6FBEFB50-A174-1AC3-F6D0-FBEA11E77205}"/>
              </a:ext>
            </a:extLst>
          </p:cNvPr>
          <p:cNvSpPr>
            <a:spLocks noGrp="1"/>
          </p:cNvSpPr>
          <p:nvPr>
            <p:ph type="subTitle" idx="1"/>
          </p:nvPr>
        </p:nvSpPr>
        <p:spPr/>
        <p:txBody>
          <a:bodyPr/>
          <a:lstStyle/>
          <a:p>
            <a:r>
              <a:rPr lang="it-IT" dirty="0"/>
              <a:t>02</a:t>
            </a:r>
          </a:p>
        </p:txBody>
      </p:sp>
      <p:sp>
        <p:nvSpPr>
          <p:cNvPr id="4" name="Segnaposto piè di pagina 3">
            <a:extLst>
              <a:ext uri="{FF2B5EF4-FFF2-40B4-BE49-F238E27FC236}">
                <a16:creationId xmlns:a16="http://schemas.microsoft.com/office/drawing/2014/main" id="{C8EAFD91-96D4-6224-AA60-1A3C40F15D1C}"/>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28FB42C0-4E0A-7F6F-347A-5BF2248B472A}"/>
              </a:ext>
            </a:extLst>
          </p:cNvPr>
          <p:cNvSpPr>
            <a:spLocks noGrp="1"/>
          </p:cNvSpPr>
          <p:nvPr>
            <p:ph type="sldNum" sz="quarter" idx="12"/>
          </p:nvPr>
        </p:nvSpPr>
        <p:spPr/>
        <p:txBody>
          <a:bodyPr/>
          <a:lstStyle/>
          <a:p>
            <a:fld id="{4C3BC29B-08BD-4CAD-9D40-172B9445B69B}" type="slidenum">
              <a:rPr lang="it-IT" smtClean="0"/>
              <a:pPr/>
              <a:t>16</a:t>
            </a:fld>
            <a:endParaRPr lang="it-IT" dirty="0"/>
          </a:p>
        </p:txBody>
      </p:sp>
      <p:sp>
        <p:nvSpPr>
          <p:cNvPr id="8" name="Segnaposto testo 7">
            <a:extLst>
              <a:ext uri="{FF2B5EF4-FFF2-40B4-BE49-F238E27FC236}">
                <a16:creationId xmlns:a16="http://schemas.microsoft.com/office/drawing/2014/main" id="{C435C9F9-89D3-48E1-AB5A-0B4B115317A0}"/>
              </a:ext>
            </a:extLst>
          </p:cNvPr>
          <p:cNvSpPr>
            <a:spLocks noGrp="1"/>
          </p:cNvSpPr>
          <p:nvPr>
            <p:ph type="body" sz="quarter" idx="15"/>
          </p:nvPr>
        </p:nvSpPr>
        <p:spPr>
          <a:xfrm>
            <a:off x="1055688" y="1210540"/>
            <a:ext cx="7546052" cy="596996"/>
          </a:xfrm>
        </p:spPr>
        <p:txBody>
          <a:bodyPr anchor="ctr"/>
          <a:lstStyle/>
          <a:p>
            <a:r>
              <a:rPr lang="it-IT" sz="2400" i="1" dirty="0"/>
              <a:t>Esercitazione 3</a:t>
            </a:r>
            <a:endParaRPr lang="it-IT" sz="2400" dirty="0"/>
          </a:p>
        </p:txBody>
      </p:sp>
      <p:sp>
        <p:nvSpPr>
          <p:cNvPr id="24" name="Titolo 1">
            <a:extLst>
              <a:ext uri="{FF2B5EF4-FFF2-40B4-BE49-F238E27FC236}">
                <a16:creationId xmlns:a16="http://schemas.microsoft.com/office/drawing/2014/main" id="{5101B3CB-0526-08E7-B587-A29449C18E83}"/>
              </a:ext>
            </a:extLst>
          </p:cNvPr>
          <p:cNvSpPr>
            <a:spLocks noGrp="1"/>
          </p:cNvSpPr>
          <p:nvPr>
            <p:ph type="ctrTitle"/>
          </p:nvPr>
        </p:nvSpPr>
        <p:spPr/>
        <p:txBody>
          <a:bodyPr/>
          <a:lstStyle/>
          <a:p>
            <a:r>
              <a:rPr lang="it-IT" dirty="0" err="1"/>
              <a:t>Teachable</a:t>
            </a:r>
            <a:r>
              <a:rPr lang="it-IT" dirty="0"/>
              <a:t> Machine</a:t>
            </a:r>
          </a:p>
        </p:txBody>
      </p:sp>
      <p:sp>
        <p:nvSpPr>
          <p:cNvPr id="2" name="TextBox 63">
            <a:extLst>
              <a:ext uri="{FF2B5EF4-FFF2-40B4-BE49-F238E27FC236}">
                <a16:creationId xmlns:a16="http://schemas.microsoft.com/office/drawing/2014/main" id="{251CCAF2-5B8E-1946-C894-04248161E083}"/>
              </a:ext>
            </a:extLst>
          </p:cNvPr>
          <p:cNvSpPr txBox="1"/>
          <p:nvPr/>
        </p:nvSpPr>
        <p:spPr>
          <a:xfrm>
            <a:off x="1055688" y="2083534"/>
            <a:ext cx="10383048" cy="2585323"/>
          </a:xfrm>
          <a:prstGeom prst="rect">
            <a:avLst/>
          </a:prstGeom>
          <a:noFill/>
        </p:spPr>
        <p:txBody>
          <a:bodyPr wrap="square" lIns="0" rIns="0" rtlCol="0" anchor="t">
            <a:spAutoFit/>
          </a:bodyPr>
          <a:lstStyle/>
          <a:p>
            <a:pPr marL="285750" indent="-285750">
              <a:buFont typeface="Arial" panose="020B0604020202020204" pitchFamily="34" charset="0"/>
              <a:buChar char="•"/>
            </a:pPr>
            <a:r>
              <a:rPr lang="it-IT" dirty="0"/>
              <a:t>Creare un progetto di immagini standard con </a:t>
            </a:r>
            <a:r>
              <a:rPr lang="it-IT" dirty="0" err="1"/>
              <a:t>Teachable</a:t>
            </a:r>
            <a:r>
              <a:rPr lang="it-IT" dirty="0"/>
              <a:t> Machine (immagini a colori 224x224)</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Acquisire un dataset da webcam contenente immagini di una mano che esegue le pose della morra cinese (3 classi: sasso-carta-forbici)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Addestrare un modello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Testare il modello in inferenza utilizzando la webcam</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1714635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4647B-4F06-B639-2580-D9D2FBE8987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54EE3E5-69FA-97A5-6B9D-26296AAD7309}"/>
              </a:ext>
            </a:extLst>
          </p:cNvPr>
          <p:cNvSpPr>
            <a:spLocks noGrp="1"/>
          </p:cNvSpPr>
          <p:nvPr>
            <p:ph type="ctrTitle"/>
          </p:nvPr>
        </p:nvSpPr>
        <p:spPr>
          <a:xfrm>
            <a:off x="2609849" y="3078134"/>
            <a:ext cx="6673932" cy="701731"/>
          </a:xfrm>
        </p:spPr>
        <p:txBody>
          <a:bodyPr/>
          <a:lstStyle/>
          <a:p>
            <a:r>
              <a:rPr lang="it-IT" dirty="0"/>
              <a:t>Chatbot</a:t>
            </a:r>
          </a:p>
        </p:txBody>
      </p:sp>
      <p:sp>
        <p:nvSpPr>
          <p:cNvPr id="3" name="Sottotitolo 2">
            <a:extLst>
              <a:ext uri="{FF2B5EF4-FFF2-40B4-BE49-F238E27FC236}">
                <a16:creationId xmlns:a16="http://schemas.microsoft.com/office/drawing/2014/main" id="{05D26C97-A447-BC17-CCD6-162AA9988AB6}"/>
              </a:ext>
            </a:extLst>
          </p:cNvPr>
          <p:cNvSpPr>
            <a:spLocks noGrp="1"/>
          </p:cNvSpPr>
          <p:nvPr>
            <p:ph type="subTitle" idx="1"/>
          </p:nvPr>
        </p:nvSpPr>
        <p:spPr>
          <a:xfrm>
            <a:off x="1020235" y="3175794"/>
            <a:ext cx="829734" cy="506412"/>
          </a:xfrm>
        </p:spPr>
        <p:txBody>
          <a:bodyPr/>
          <a:lstStyle/>
          <a:p>
            <a:r>
              <a:rPr lang="it-IT" dirty="0"/>
              <a:t>03</a:t>
            </a:r>
          </a:p>
        </p:txBody>
      </p:sp>
      <p:sp>
        <p:nvSpPr>
          <p:cNvPr id="5" name="Segnaposto numero diapositiva 4">
            <a:extLst>
              <a:ext uri="{FF2B5EF4-FFF2-40B4-BE49-F238E27FC236}">
                <a16:creationId xmlns:a16="http://schemas.microsoft.com/office/drawing/2014/main" id="{40AA84D1-C8A3-73B4-34D3-F3558CDE3BF2}"/>
              </a:ext>
            </a:extLst>
          </p:cNvPr>
          <p:cNvSpPr>
            <a:spLocks noGrp="1"/>
          </p:cNvSpPr>
          <p:nvPr>
            <p:ph type="sldNum" sz="quarter" idx="12"/>
          </p:nvPr>
        </p:nvSpPr>
        <p:spPr/>
        <p:txBody>
          <a:bodyPr/>
          <a:lstStyle/>
          <a:p>
            <a:fld id="{4C3BC29B-08BD-4CAD-9D40-172B9445B69B}" type="slidenum">
              <a:rPr lang="it-IT" smtClean="0"/>
              <a:pPr/>
              <a:t>17</a:t>
            </a:fld>
            <a:endParaRPr lang="it-IT"/>
          </a:p>
        </p:txBody>
      </p:sp>
      <p:sp>
        <p:nvSpPr>
          <p:cNvPr id="6" name="Segnaposto piè di pagina 5">
            <a:extLst>
              <a:ext uri="{FF2B5EF4-FFF2-40B4-BE49-F238E27FC236}">
                <a16:creationId xmlns:a16="http://schemas.microsoft.com/office/drawing/2014/main" id="{90B7AFCB-06DD-4564-2B13-697D671B53D7}"/>
              </a:ext>
            </a:extLst>
          </p:cNvPr>
          <p:cNvSpPr>
            <a:spLocks noGrp="1"/>
          </p:cNvSpPr>
          <p:nvPr>
            <p:ph type="ftr" sz="quarter" idx="11"/>
          </p:nvPr>
        </p:nvSpPr>
        <p:spPr/>
        <p:txBody>
          <a:bodyPr/>
          <a:lstStyle/>
          <a:p>
            <a:r>
              <a:rPr lang="it-IT"/>
              <a:t>Lab. Applicazioni di Intelligenza Artificiale</a:t>
            </a:r>
            <a:endParaRPr lang="it-IT" dirty="0"/>
          </a:p>
        </p:txBody>
      </p:sp>
    </p:spTree>
    <p:extLst>
      <p:ext uri="{BB962C8B-B14F-4D97-AF65-F5344CB8AC3E}">
        <p14:creationId xmlns:p14="http://schemas.microsoft.com/office/powerpoint/2010/main" val="2288281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763B1-E2A5-DBEE-294D-653DCB12BE9A}"/>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3450D7A5-9335-1F93-61D9-546CF991B4BE}"/>
              </a:ext>
            </a:extLst>
          </p:cNvPr>
          <p:cNvSpPr>
            <a:spLocks noGrp="1"/>
          </p:cNvSpPr>
          <p:nvPr>
            <p:ph type="subTitle" idx="1"/>
          </p:nvPr>
        </p:nvSpPr>
        <p:spPr/>
        <p:txBody>
          <a:bodyPr/>
          <a:lstStyle/>
          <a:p>
            <a:r>
              <a:rPr lang="it-IT" dirty="0"/>
              <a:t>03</a:t>
            </a:r>
          </a:p>
        </p:txBody>
      </p:sp>
      <p:sp>
        <p:nvSpPr>
          <p:cNvPr id="4" name="Segnaposto piè di pagina 3">
            <a:extLst>
              <a:ext uri="{FF2B5EF4-FFF2-40B4-BE49-F238E27FC236}">
                <a16:creationId xmlns:a16="http://schemas.microsoft.com/office/drawing/2014/main" id="{7F24C84F-834E-57BF-837F-00693C7D58BA}"/>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EB54F3BE-9DA3-47EB-CDB4-FDAAB40B49FF}"/>
              </a:ext>
            </a:extLst>
          </p:cNvPr>
          <p:cNvSpPr>
            <a:spLocks noGrp="1"/>
          </p:cNvSpPr>
          <p:nvPr>
            <p:ph type="sldNum" sz="quarter" idx="12"/>
          </p:nvPr>
        </p:nvSpPr>
        <p:spPr/>
        <p:txBody>
          <a:bodyPr/>
          <a:lstStyle/>
          <a:p>
            <a:fld id="{4C3BC29B-08BD-4CAD-9D40-172B9445B69B}" type="slidenum">
              <a:rPr lang="it-IT" smtClean="0"/>
              <a:pPr/>
              <a:t>18</a:t>
            </a:fld>
            <a:endParaRPr lang="it-IT" dirty="0"/>
          </a:p>
        </p:txBody>
      </p:sp>
      <p:sp>
        <p:nvSpPr>
          <p:cNvPr id="8" name="Segnaposto testo 7">
            <a:extLst>
              <a:ext uri="{FF2B5EF4-FFF2-40B4-BE49-F238E27FC236}">
                <a16:creationId xmlns:a16="http://schemas.microsoft.com/office/drawing/2014/main" id="{4137C2EC-213F-0D60-1E01-5B381A1E6A36}"/>
              </a:ext>
            </a:extLst>
          </p:cNvPr>
          <p:cNvSpPr>
            <a:spLocks noGrp="1"/>
          </p:cNvSpPr>
          <p:nvPr>
            <p:ph type="body" sz="quarter" idx="15"/>
          </p:nvPr>
        </p:nvSpPr>
        <p:spPr>
          <a:xfrm>
            <a:off x="1055688" y="1210540"/>
            <a:ext cx="7546052" cy="596996"/>
          </a:xfrm>
        </p:spPr>
        <p:txBody>
          <a:bodyPr anchor="ctr"/>
          <a:lstStyle/>
          <a:p>
            <a:r>
              <a:rPr lang="it-IT" sz="2400" i="1" dirty="0"/>
              <a:t>Esercitazione 4 (1/4)</a:t>
            </a:r>
            <a:endParaRPr lang="it-IT" sz="2400" dirty="0"/>
          </a:p>
        </p:txBody>
      </p:sp>
      <p:sp>
        <p:nvSpPr>
          <p:cNvPr id="24" name="Titolo 1">
            <a:extLst>
              <a:ext uri="{FF2B5EF4-FFF2-40B4-BE49-F238E27FC236}">
                <a16:creationId xmlns:a16="http://schemas.microsoft.com/office/drawing/2014/main" id="{A8676193-5177-84DC-AA4B-E0CEA8C221B8}"/>
              </a:ext>
            </a:extLst>
          </p:cNvPr>
          <p:cNvSpPr>
            <a:spLocks noGrp="1"/>
          </p:cNvSpPr>
          <p:nvPr>
            <p:ph type="ctrTitle"/>
          </p:nvPr>
        </p:nvSpPr>
        <p:spPr/>
        <p:txBody>
          <a:bodyPr/>
          <a:lstStyle/>
          <a:p>
            <a:r>
              <a:rPr lang="it-IT" dirty="0"/>
              <a:t>Chatbot</a:t>
            </a:r>
          </a:p>
        </p:txBody>
      </p:sp>
      <p:sp>
        <p:nvSpPr>
          <p:cNvPr id="2" name="TextBox 63">
            <a:extLst>
              <a:ext uri="{FF2B5EF4-FFF2-40B4-BE49-F238E27FC236}">
                <a16:creationId xmlns:a16="http://schemas.microsoft.com/office/drawing/2014/main" id="{D57BD155-69CE-93CF-5773-0D839689990E}"/>
              </a:ext>
            </a:extLst>
          </p:cNvPr>
          <p:cNvSpPr txBox="1"/>
          <p:nvPr/>
        </p:nvSpPr>
        <p:spPr>
          <a:xfrm>
            <a:off x="1055688" y="2083534"/>
            <a:ext cx="10383048" cy="923330"/>
          </a:xfrm>
          <a:prstGeom prst="rect">
            <a:avLst/>
          </a:prstGeom>
          <a:noFill/>
        </p:spPr>
        <p:txBody>
          <a:bodyPr wrap="square" lIns="0" rIns="0" rtlCol="0" anchor="t">
            <a:spAutoFit/>
          </a:bodyPr>
          <a:lstStyle/>
          <a:p>
            <a:pPr marL="285750" indent="-285750">
              <a:buFont typeface="Arial" panose="020B0604020202020204" pitchFamily="34" charset="0"/>
              <a:buChar char="•"/>
            </a:pPr>
            <a:r>
              <a:rPr lang="it-IT" dirty="0"/>
              <a:t>Un’azienda e-commerce riceve centinaia di email al giorno. Vuole automatizzare l’estrazione delle informazioni per integrarle nel proprio sistema gestionale. Il sistema gestionale accetta solo JSON perfettamente formattati secondo il seguente schema:</a:t>
            </a:r>
          </a:p>
        </p:txBody>
      </p:sp>
      <p:sp>
        <p:nvSpPr>
          <p:cNvPr id="6" name="CasellaDiTesto 5">
            <a:extLst>
              <a:ext uri="{FF2B5EF4-FFF2-40B4-BE49-F238E27FC236}">
                <a16:creationId xmlns:a16="http://schemas.microsoft.com/office/drawing/2014/main" id="{1FFC77E1-B76B-264B-DE12-89FAD13F80A7}"/>
              </a:ext>
            </a:extLst>
          </p:cNvPr>
          <p:cNvSpPr txBox="1"/>
          <p:nvPr/>
        </p:nvSpPr>
        <p:spPr>
          <a:xfrm>
            <a:off x="1055689" y="3075179"/>
            <a:ext cx="3522136" cy="2123658"/>
          </a:xfrm>
          <a:prstGeom prst="rect">
            <a:avLst/>
          </a:prstGeom>
          <a:noFill/>
        </p:spPr>
        <p:txBody>
          <a:bodyPr wrap="square" rtlCol="0">
            <a:spAutoFit/>
          </a:bodyPr>
          <a:lstStyle/>
          <a:p>
            <a:pPr lvl="1"/>
            <a:r>
              <a:rPr lang="en-US" sz="1600" dirty="0"/>
              <a:t>{</a:t>
            </a:r>
          </a:p>
          <a:p>
            <a:pPr lvl="1"/>
            <a:r>
              <a:rPr lang="en-US" sz="1600" dirty="0"/>
              <a:t>  "</a:t>
            </a:r>
            <a:r>
              <a:rPr lang="en-US" sz="1600" dirty="0" err="1"/>
              <a:t>customer_name</a:t>
            </a:r>
            <a:r>
              <a:rPr lang="en-US" sz="1600" dirty="0"/>
              <a:t>": "",</a:t>
            </a:r>
          </a:p>
          <a:p>
            <a:pPr lvl="1"/>
            <a:r>
              <a:rPr lang="en-US" sz="1600" dirty="0"/>
              <a:t>  "</a:t>
            </a:r>
            <a:r>
              <a:rPr lang="en-US" sz="1600" dirty="0" err="1"/>
              <a:t>order_id</a:t>
            </a:r>
            <a:r>
              <a:rPr lang="en-US" sz="1600" dirty="0"/>
              <a:t>": "",</a:t>
            </a:r>
          </a:p>
          <a:p>
            <a:pPr lvl="1"/>
            <a:r>
              <a:rPr lang="en-US" sz="1600" dirty="0"/>
              <a:t>  "category": "",</a:t>
            </a:r>
          </a:p>
          <a:p>
            <a:pPr lvl="1"/>
            <a:r>
              <a:rPr lang="en-US" sz="1600" dirty="0"/>
              <a:t>  "priority": "",</a:t>
            </a:r>
          </a:p>
          <a:p>
            <a:pPr lvl="1"/>
            <a:r>
              <a:rPr lang="en-US" sz="1600" dirty="0"/>
              <a:t>  "sentiment": "",</a:t>
            </a:r>
          </a:p>
          <a:p>
            <a:pPr lvl="1"/>
            <a:r>
              <a:rPr lang="en-US" sz="1600" dirty="0"/>
              <a:t>  "summary": ""</a:t>
            </a:r>
          </a:p>
          <a:p>
            <a:pPr lvl="1"/>
            <a:r>
              <a:rPr lang="en-US" sz="1600" dirty="0"/>
              <a:t>}</a:t>
            </a:r>
          </a:p>
        </p:txBody>
      </p:sp>
      <p:sp>
        <p:nvSpPr>
          <p:cNvPr id="9" name="CasellaDiTesto 8">
            <a:extLst>
              <a:ext uri="{FF2B5EF4-FFF2-40B4-BE49-F238E27FC236}">
                <a16:creationId xmlns:a16="http://schemas.microsoft.com/office/drawing/2014/main" id="{E1245718-F1BF-6B5A-3DF5-08771AD71B30}"/>
              </a:ext>
            </a:extLst>
          </p:cNvPr>
          <p:cNvSpPr txBox="1"/>
          <p:nvPr/>
        </p:nvSpPr>
        <p:spPr>
          <a:xfrm>
            <a:off x="4729253" y="3075179"/>
            <a:ext cx="7105529" cy="1077218"/>
          </a:xfrm>
          <a:prstGeom prst="rect">
            <a:avLst/>
          </a:prstGeom>
          <a:noFill/>
        </p:spPr>
        <p:txBody>
          <a:bodyPr wrap="square" rtlCol="0">
            <a:spAutoFit/>
          </a:bodyPr>
          <a:lstStyle/>
          <a:p>
            <a:r>
              <a:rPr lang="it-IT" sz="1600" dirty="0" err="1"/>
              <a:t>category</a:t>
            </a:r>
            <a:r>
              <a:rPr lang="it-IT" sz="1600" dirty="0"/>
              <a:t> ∈ { "</a:t>
            </a:r>
            <a:r>
              <a:rPr lang="it-IT" sz="1600" dirty="0" err="1"/>
              <a:t>refund</a:t>
            </a:r>
            <a:r>
              <a:rPr lang="it-IT" sz="1600" dirty="0"/>
              <a:t>", "</a:t>
            </a:r>
            <a:r>
              <a:rPr lang="it-IT" sz="1600" dirty="0" err="1"/>
              <a:t>complaint</a:t>
            </a:r>
            <a:r>
              <a:rPr lang="it-IT" sz="1600" dirty="0"/>
              <a:t>", "information", "</a:t>
            </a:r>
            <a:r>
              <a:rPr lang="it-IT" sz="1600" dirty="0" err="1"/>
              <a:t>technical_issue</a:t>
            </a:r>
            <a:r>
              <a:rPr lang="it-IT" sz="1600" dirty="0"/>
              <a:t>" }</a:t>
            </a:r>
          </a:p>
          <a:p>
            <a:r>
              <a:rPr lang="it-IT" sz="1600" dirty="0" err="1"/>
              <a:t>priority</a:t>
            </a:r>
            <a:r>
              <a:rPr lang="it-IT" sz="1600" dirty="0"/>
              <a:t> ∈ { "low", "medium", "high", "</a:t>
            </a:r>
            <a:r>
              <a:rPr lang="it-IT" sz="1600" dirty="0" err="1"/>
              <a:t>critical</a:t>
            </a:r>
            <a:r>
              <a:rPr lang="it-IT" sz="1600" dirty="0"/>
              <a:t>" }</a:t>
            </a:r>
          </a:p>
          <a:p>
            <a:r>
              <a:rPr lang="it-IT" sz="1600" dirty="0"/>
              <a:t>sentiment ∈ { "positive", "</a:t>
            </a:r>
            <a:r>
              <a:rPr lang="it-IT" sz="1600" dirty="0" err="1"/>
              <a:t>neutral</a:t>
            </a:r>
            <a:r>
              <a:rPr lang="it-IT" sz="1600" dirty="0"/>
              <a:t>", "negative" }</a:t>
            </a:r>
          </a:p>
          <a:p>
            <a:r>
              <a:rPr lang="it-IT" sz="1600" dirty="0" err="1"/>
              <a:t>summary</a:t>
            </a:r>
            <a:r>
              <a:rPr lang="it-IT" sz="1600" dirty="0"/>
              <a:t> = max 20 parole</a:t>
            </a:r>
          </a:p>
        </p:txBody>
      </p:sp>
      <p:sp>
        <p:nvSpPr>
          <p:cNvPr id="12" name="CasellaDiTesto 11">
            <a:extLst>
              <a:ext uri="{FF2B5EF4-FFF2-40B4-BE49-F238E27FC236}">
                <a16:creationId xmlns:a16="http://schemas.microsoft.com/office/drawing/2014/main" id="{7384B9CD-0175-CCFD-2ACA-C220A4E2DA83}"/>
              </a:ext>
            </a:extLst>
          </p:cNvPr>
          <p:cNvSpPr txBox="1"/>
          <p:nvPr/>
        </p:nvSpPr>
        <p:spPr>
          <a:xfrm>
            <a:off x="982677" y="5198837"/>
            <a:ext cx="10226646" cy="646331"/>
          </a:xfrm>
          <a:prstGeom prst="rect">
            <a:avLst/>
          </a:prstGeom>
          <a:noFill/>
        </p:spPr>
        <p:txBody>
          <a:bodyPr wrap="none" rtlCol="0">
            <a:spAutoFit/>
          </a:bodyPr>
          <a:lstStyle/>
          <a:p>
            <a:pPr marL="285750" indent="-285750">
              <a:buFont typeface="Arial" panose="020B0604020202020204" pitchFamily="34" charset="0"/>
              <a:buChar char="•"/>
            </a:pPr>
            <a:r>
              <a:rPr lang="en-US" dirty="0" err="1"/>
              <a:t>Utilizzare</a:t>
            </a:r>
            <a:r>
              <a:rPr lang="en-US" dirty="0"/>
              <a:t> diverse </a:t>
            </a:r>
            <a:r>
              <a:rPr lang="en-US" dirty="0" err="1"/>
              <a:t>strategie</a:t>
            </a:r>
            <a:r>
              <a:rPr lang="en-US" dirty="0"/>
              <a:t> di prompting per </a:t>
            </a:r>
            <a:r>
              <a:rPr lang="en-US" dirty="0" err="1"/>
              <a:t>analizzare</a:t>
            </a:r>
            <a:r>
              <a:rPr lang="en-US" dirty="0"/>
              <a:t> </a:t>
            </a:r>
            <a:r>
              <a:rPr lang="en-US" dirty="0" err="1"/>
              <a:t>automaticamente</a:t>
            </a:r>
            <a:r>
              <a:rPr lang="en-US" dirty="0"/>
              <a:t> le mail </a:t>
            </a:r>
            <a:r>
              <a:rPr lang="en-US" dirty="0" err="1"/>
              <a:t>utilizzando</a:t>
            </a:r>
            <a:r>
              <a:rPr lang="en-US" dirty="0"/>
              <a:t> un LLM</a:t>
            </a:r>
          </a:p>
          <a:p>
            <a:endParaRPr lang="it-IT" dirty="0"/>
          </a:p>
        </p:txBody>
      </p:sp>
    </p:spTree>
    <p:extLst>
      <p:ext uri="{BB962C8B-B14F-4D97-AF65-F5344CB8AC3E}">
        <p14:creationId xmlns:p14="http://schemas.microsoft.com/office/powerpoint/2010/main" val="1393211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D3948-FF79-CFD8-D9DD-77B4FD6B81B9}"/>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A73BE5F8-DF3E-C74C-2D76-B98EF3C6333F}"/>
              </a:ext>
            </a:extLst>
          </p:cNvPr>
          <p:cNvSpPr>
            <a:spLocks noGrp="1"/>
          </p:cNvSpPr>
          <p:nvPr>
            <p:ph type="subTitle" idx="1"/>
          </p:nvPr>
        </p:nvSpPr>
        <p:spPr/>
        <p:txBody>
          <a:bodyPr/>
          <a:lstStyle/>
          <a:p>
            <a:r>
              <a:rPr lang="it-IT" dirty="0"/>
              <a:t>03</a:t>
            </a:r>
          </a:p>
        </p:txBody>
      </p:sp>
      <p:sp>
        <p:nvSpPr>
          <p:cNvPr id="4" name="Segnaposto piè di pagina 3">
            <a:extLst>
              <a:ext uri="{FF2B5EF4-FFF2-40B4-BE49-F238E27FC236}">
                <a16:creationId xmlns:a16="http://schemas.microsoft.com/office/drawing/2014/main" id="{C583EC20-88E6-FDC2-DA51-73ED15B559E7}"/>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34513337-1ED8-821B-895E-1FF22CB612B5}"/>
              </a:ext>
            </a:extLst>
          </p:cNvPr>
          <p:cNvSpPr>
            <a:spLocks noGrp="1"/>
          </p:cNvSpPr>
          <p:nvPr>
            <p:ph type="sldNum" sz="quarter" idx="12"/>
          </p:nvPr>
        </p:nvSpPr>
        <p:spPr/>
        <p:txBody>
          <a:bodyPr/>
          <a:lstStyle/>
          <a:p>
            <a:fld id="{4C3BC29B-08BD-4CAD-9D40-172B9445B69B}" type="slidenum">
              <a:rPr lang="it-IT" smtClean="0"/>
              <a:pPr/>
              <a:t>19</a:t>
            </a:fld>
            <a:endParaRPr lang="it-IT" dirty="0"/>
          </a:p>
        </p:txBody>
      </p:sp>
      <p:sp>
        <p:nvSpPr>
          <p:cNvPr id="8" name="Segnaposto testo 7">
            <a:extLst>
              <a:ext uri="{FF2B5EF4-FFF2-40B4-BE49-F238E27FC236}">
                <a16:creationId xmlns:a16="http://schemas.microsoft.com/office/drawing/2014/main" id="{0D1DD213-736E-F0A7-0004-247E3932ABB1}"/>
              </a:ext>
            </a:extLst>
          </p:cNvPr>
          <p:cNvSpPr>
            <a:spLocks noGrp="1"/>
          </p:cNvSpPr>
          <p:nvPr>
            <p:ph type="body" sz="quarter" idx="15"/>
          </p:nvPr>
        </p:nvSpPr>
        <p:spPr>
          <a:xfrm>
            <a:off x="1055688" y="1210540"/>
            <a:ext cx="7546052" cy="596996"/>
          </a:xfrm>
        </p:spPr>
        <p:txBody>
          <a:bodyPr anchor="ctr"/>
          <a:lstStyle/>
          <a:p>
            <a:r>
              <a:rPr lang="it-IT" sz="2400" i="1" dirty="0"/>
              <a:t>Esercitazione 4 (2/4)</a:t>
            </a:r>
            <a:endParaRPr lang="it-IT" sz="2400" dirty="0"/>
          </a:p>
        </p:txBody>
      </p:sp>
      <p:sp>
        <p:nvSpPr>
          <p:cNvPr id="24" name="Titolo 1">
            <a:extLst>
              <a:ext uri="{FF2B5EF4-FFF2-40B4-BE49-F238E27FC236}">
                <a16:creationId xmlns:a16="http://schemas.microsoft.com/office/drawing/2014/main" id="{BC571EBC-B963-5916-B4C7-D0EC2FCA0BDE}"/>
              </a:ext>
            </a:extLst>
          </p:cNvPr>
          <p:cNvSpPr>
            <a:spLocks noGrp="1"/>
          </p:cNvSpPr>
          <p:nvPr>
            <p:ph type="ctrTitle"/>
          </p:nvPr>
        </p:nvSpPr>
        <p:spPr/>
        <p:txBody>
          <a:bodyPr/>
          <a:lstStyle/>
          <a:p>
            <a:r>
              <a:rPr lang="it-IT" dirty="0"/>
              <a:t>Chatbot</a:t>
            </a:r>
          </a:p>
        </p:txBody>
      </p:sp>
      <p:sp>
        <p:nvSpPr>
          <p:cNvPr id="2" name="TextBox 63">
            <a:extLst>
              <a:ext uri="{FF2B5EF4-FFF2-40B4-BE49-F238E27FC236}">
                <a16:creationId xmlns:a16="http://schemas.microsoft.com/office/drawing/2014/main" id="{761D91C2-CD28-88D0-9E01-7517666EFFED}"/>
              </a:ext>
            </a:extLst>
          </p:cNvPr>
          <p:cNvSpPr txBox="1"/>
          <p:nvPr/>
        </p:nvSpPr>
        <p:spPr>
          <a:xfrm>
            <a:off x="904476" y="2083534"/>
            <a:ext cx="10383048" cy="4247317"/>
          </a:xfrm>
          <a:prstGeom prst="rect">
            <a:avLst/>
          </a:prstGeom>
          <a:noFill/>
        </p:spPr>
        <p:txBody>
          <a:bodyPr wrap="square" lIns="0" rIns="0" rtlCol="0" anchor="t">
            <a:spAutoFit/>
          </a:bodyPr>
          <a:lstStyle/>
          <a:p>
            <a:pPr marL="342900" indent="-342900">
              <a:buFont typeface="+mj-lt"/>
              <a:buAutoNum type="arabicPeriod"/>
            </a:pPr>
            <a:r>
              <a:rPr lang="en-US" dirty="0" err="1"/>
              <a:t>Scrivi</a:t>
            </a:r>
            <a:r>
              <a:rPr lang="en-US" dirty="0"/>
              <a:t> un prompt senza </a:t>
            </a:r>
            <a:r>
              <a:rPr lang="en-US" dirty="0" err="1"/>
              <a:t>esempi</a:t>
            </a:r>
            <a:r>
              <a:rPr lang="en-US" dirty="0"/>
              <a:t> (zero-shot)</a:t>
            </a:r>
          </a:p>
          <a:p>
            <a:pPr marL="342900" indent="-342900">
              <a:buFont typeface="+mj-lt"/>
              <a:buAutoNum type="arabicPeriod"/>
            </a:pPr>
            <a:endParaRPr lang="en-US" dirty="0"/>
          </a:p>
          <a:p>
            <a:pPr marL="342900" indent="-342900">
              <a:buFont typeface="+mj-lt"/>
              <a:buAutoNum type="arabicPeriod"/>
            </a:pPr>
            <a:r>
              <a:rPr lang="en-US" dirty="0" err="1"/>
              <a:t>Migliora</a:t>
            </a:r>
            <a:r>
              <a:rPr lang="en-US" dirty="0"/>
              <a:t> il prompt </a:t>
            </a:r>
            <a:r>
              <a:rPr lang="en-US" dirty="0" err="1"/>
              <a:t>rendendolo</a:t>
            </a:r>
            <a:r>
              <a:rPr lang="en-US" dirty="0"/>
              <a:t> </a:t>
            </a:r>
            <a:r>
              <a:rPr lang="en-US" dirty="0" err="1"/>
              <a:t>più</a:t>
            </a:r>
            <a:r>
              <a:rPr lang="en-US" dirty="0"/>
              <a:t> </a:t>
            </a:r>
            <a:r>
              <a:rPr lang="en-US" dirty="0" err="1"/>
              <a:t>vincolante</a:t>
            </a:r>
            <a:r>
              <a:rPr lang="en-US" dirty="0"/>
              <a:t> (</a:t>
            </a:r>
            <a:r>
              <a:rPr lang="en-US" dirty="0" err="1"/>
              <a:t>inpedisci</a:t>
            </a:r>
            <a:r>
              <a:rPr lang="en-US" dirty="0"/>
              <a:t> testo </a:t>
            </a:r>
            <a:r>
              <a:rPr lang="en-US" dirty="0" err="1"/>
              <a:t>fuori</a:t>
            </a:r>
            <a:r>
              <a:rPr lang="en-US" dirty="0"/>
              <a:t> dal JSON, </a:t>
            </a:r>
            <a:r>
              <a:rPr lang="en-US" dirty="0" err="1"/>
              <a:t>specifica</a:t>
            </a:r>
            <a:r>
              <a:rPr lang="en-US" dirty="0"/>
              <a:t> </a:t>
            </a:r>
            <a:r>
              <a:rPr lang="en-US" dirty="0" err="1"/>
              <a:t>chiaramente</a:t>
            </a:r>
            <a:r>
              <a:rPr lang="en-US" dirty="0"/>
              <a:t> </a:t>
            </a:r>
            <a:r>
              <a:rPr lang="en-US" dirty="0" err="1"/>
              <a:t>i</a:t>
            </a:r>
            <a:r>
              <a:rPr lang="en-US" dirty="0"/>
              <a:t> </a:t>
            </a:r>
            <a:r>
              <a:rPr lang="en-US" dirty="0" err="1"/>
              <a:t>valori</a:t>
            </a:r>
            <a:r>
              <a:rPr lang="en-US" dirty="0"/>
              <a:t> </a:t>
            </a:r>
            <a:r>
              <a:rPr lang="en-US" dirty="0" err="1"/>
              <a:t>ammessi</a:t>
            </a:r>
            <a:r>
              <a:rPr lang="en-US" dirty="0"/>
              <a:t>)</a:t>
            </a:r>
          </a:p>
          <a:p>
            <a:pPr marL="342900" indent="-342900">
              <a:buFont typeface="+mj-lt"/>
              <a:buAutoNum type="arabicPeriod"/>
            </a:pPr>
            <a:endParaRPr lang="en-US" dirty="0"/>
          </a:p>
          <a:p>
            <a:pPr marL="342900" indent="-342900">
              <a:buFont typeface="+mj-lt"/>
              <a:buAutoNum type="arabicPeriod"/>
            </a:pPr>
            <a:r>
              <a:rPr lang="en-US" dirty="0" err="1"/>
              <a:t>Progettare</a:t>
            </a:r>
            <a:r>
              <a:rPr lang="en-US" dirty="0"/>
              <a:t> un prompt con </a:t>
            </a:r>
            <a:r>
              <a:rPr lang="en-US" dirty="0" err="1"/>
              <a:t>esempi</a:t>
            </a:r>
            <a:r>
              <a:rPr lang="en-US" dirty="0"/>
              <a:t>.</a:t>
            </a:r>
          </a:p>
          <a:p>
            <a:pPr marL="800100" lvl="1" indent="-342900">
              <a:buFont typeface="Arial" panose="020B0604020202020204" pitchFamily="34" charset="0"/>
              <a:buChar char="•"/>
            </a:pPr>
            <a:r>
              <a:rPr lang="en-US" dirty="0" err="1"/>
              <a:t>Gli</a:t>
            </a:r>
            <a:r>
              <a:rPr lang="en-US" dirty="0"/>
              <a:t> </a:t>
            </a:r>
            <a:r>
              <a:rPr lang="en-US" dirty="0" err="1"/>
              <a:t>esempi</a:t>
            </a:r>
            <a:r>
              <a:rPr lang="en-US" dirty="0"/>
              <a:t> </a:t>
            </a:r>
            <a:r>
              <a:rPr lang="en-US" dirty="0" err="1"/>
              <a:t>devono</a:t>
            </a:r>
            <a:r>
              <a:rPr lang="en-US" dirty="0"/>
              <a:t>: </a:t>
            </a:r>
            <a:r>
              <a:rPr lang="en-US" dirty="0" err="1"/>
              <a:t>rispettare</a:t>
            </a:r>
            <a:r>
              <a:rPr lang="en-US" dirty="0"/>
              <a:t> </a:t>
            </a:r>
            <a:r>
              <a:rPr lang="en-US" dirty="0" err="1"/>
              <a:t>perfettamente</a:t>
            </a:r>
            <a:r>
              <a:rPr lang="en-US" dirty="0"/>
              <a:t> il </a:t>
            </a:r>
            <a:r>
              <a:rPr lang="en-US" dirty="0" err="1"/>
              <a:t>formato</a:t>
            </a:r>
            <a:r>
              <a:rPr lang="en-US" dirty="0"/>
              <a:t> di output </a:t>
            </a:r>
            <a:r>
              <a:rPr lang="en-US" dirty="0" err="1"/>
              <a:t>richiesto</a:t>
            </a:r>
            <a:r>
              <a:rPr lang="en-US" dirty="0"/>
              <a:t>, </a:t>
            </a:r>
            <a:r>
              <a:rPr lang="en-US" dirty="0" err="1"/>
              <a:t>rappresentare</a:t>
            </a:r>
            <a:r>
              <a:rPr lang="en-US" dirty="0"/>
              <a:t> il </a:t>
            </a:r>
            <a:r>
              <a:rPr lang="en-US" dirty="0" err="1"/>
              <a:t>più</a:t>
            </a:r>
            <a:r>
              <a:rPr lang="en-US" dirty="0"/>
              <a:t> </a:t>
            </a:r>
            <a:r>
              <a:rPr lang="en-US" dirty="0" err="1"/>
              <a:t>possibile</a:t>
            </a:r>
            <a:r>
              <a:rPr lang="en-US" dirty="0"/>
              <a:t> le </a:t>
            </a:r>
            <a:r>
              <a:rPr lang="en-US" dirty="0" err="1"/>
              <a:t>casistiche</a:t>
            </a:r>
            <a:r>
              <a:rPr lang="en-US" dirty="0"/>
              <a:t>.</a:t>
            </a:r>
          </a:p>
          <a:p>
            <a:pPr marL="800100" lvl="1" indent="-342900">
              <a:buFont typeface="Arial" panose="020B0604020202020204" pitchFamily="34" charset="0"/>
              <a:buChar char="•"/>
            </a:pPr>
            <a:endParaRPr lang="en-US" dirty="0"/>
          </a:p>
          <a:p>
            <a:pPr marL="342900" indent="-342900">
              <a:buFont typeface="+mj-lt"/>
              <a:buAutoNum type="arabicPeriod"/>
            </a:pPr>
            <a:r>
              <a:rPr lang="en-US" dirty="0" err="1"/>
              <a:t>Integrare</a:t>
            </a:r>
            <a:r>
              <a:rPr lang="en-US" dirty="0"/>
              <a:t> </a:t>
            </a:r>
            <a:r>
              <a:rPr lang="en-US" dirty="0" err="1"/>
              <a:t>nel</a:t>
            </a:r>
            <a:r>
              <a:rPr lang="en-US" dirty="0"/>
              <a:t> prompt </a:t>
            </a:r>
            <a:r>
              <a:rPr lang="en-US" dirty="0" err="1"/>
              <a:t>regole</a:t>
            </a:r>
            <a:r>
              <a:rPr lang="en-US" dirty="0"/>
              <a:t> </a:t>
            </a:r>
            <a:r>
              <a:rPr lang="en-US" dirty="0" err="1"/>
              <a:t>decisionali</a:t>
            </a:r>
            <a:r>
              <a:rPr lang="en-US" dirty="0"/>
              <a:t> </a:t>
            </a:r>
            <a:r>
              <a:rPr lang="en-US" dirty="0" err="1"/>
              <a:t>implicite</a:t>
            </a:r>
            <a:r>
              <a:rPr lang="en-US" dirty="0"/>
              <a:t>, ad </a:t>
            </a:r>
            <a:r>
              <a:rPr lang="en-US" dirty="0" err="1"/>
              <a:t>esempio</a:t>
            </a:r>
            <a:endParaRPr lang="en-US" dirty="0"/>
          </a:p>
          <a:p>
            <a:pPr marL="800100" lvl="1" indent="-342900">
              <a:buFont typeface="Arial" panose="020B0604020202020204" pitchFamily="34" charset="0"/>
              <a:buChar char="•"/>
            </a:pPr>
            <a:r>
              <a:rPr lang="en-US" dirty="0" err="1"/>
              <a:t>Presenza</a:t>
            </a:r>
            <a:r>
              <a:rPr lang="en-US" dirty="0"/>
              <a:t> di parole come “</a:t>
            </a:r>
            <a:r>
              <a:rPr lang="en-US" dirty="0" err="1"/>
              <a:t>avvocato</a:t>
            </a:r>
            <a:r>
              <a:rPr lang="en-US" dirty="0"/>
              <a:t>”, “</a:t>
            </a:r>
            <a:r>
              <a:rPr lang="en-US" dirty="0" err="1"/>
              <a:t>denuncia</a:t>
            </a:r>
            <a:r>
              <a:rPr lang="en-US" dirty="0"/>
              <a:t>”, “azione </a:t>
            </a:r>
            <a:r>
              <a:rPr lang="en-US" dirty="0" err="1"/>
              <a:t>legale</a:t>
            </a:r>
            <a:r>
              <a:rPr lang="en-US" dirty="0"/>
              <a:t>” </a:t>
            </a:r>
            <a:r>
              <a:rPr lang="en-US" dirty="0" err="1"/>
              <a:t>implica</a:t>
            </a:r>
            <a:r>
              <a:rPr lang="en-US" dirty="0"/>
              <a:t> priority=“critical”</a:t>
            </a:r>
          </a:p>
          <a:p>
            <a:pPr marL="800100" lvl="1" indent="-342900">
              <a:buFont typeface="Arial" panose="020B0604020202020204" pitchFamily="34" charset="0"/>
              <a:buChar char="•"/>
            </a:pPr>
            <a:r>
              <a:rPr lang="en-US" dirty="0"/>
              <a:t>Non </a:t>
            </a:r>
            <a:r>
              <a:rPr lang="en-US" dirty="0" err="1"/>
              <a:t>scrivere</a:t>
            </a:r>
            <a:r>
              <a:rPr lang="en-US" dirty="0"/>
              <a:t> </a:t>
            </a:r>
            <a:r>
              <a:rPr lang="en-US" dirty="0" err="1"/>
              <a:t>esplicitamente</a:t>
            </a:r>
            <a:r>
              <a:rPr lang="en-US" dirty="0"/>
              <a:t> le </a:t>
            </a:r>
            <a:r>
              <a:rPr lang="en-US" dirty="0" err="1"/>
              <a:t>regole</a:t>
            </a:r>
            <a:r>
              <a:rPr lang="en-US" dirty="0"/>
              <a:t> </a:t>
            </a:r>
            <a:r>
              <a:rPr lang="en-US" dirty="0" err="1"/>
              <a:t>nel</a:t>
            </a:r>
            <a:r>
              <a:rPr lang="en-US" dirty="0"/>
              <a:t> prompt: </a:t>
            </a:r>
            <a:r>
              <a:rPr lang="en-US" dirty="0" err="1"/>
              <a:t>devono</a:t>
            </a:r>
            <a:r>
              <a:rPr lang="en-US" dirty="0"/>
              <a:t> </a:t>
            </a:r>
            <a:r>
              <a:rPr lang="en-US" dirty="0" err="1"/>
              <a:t>emergere</a:t>
            </a:r>
            <a:r>
              <a:rPr lang="en-US" dirty="0"/>
              <a:t> solo </a:t>
            </a:r>
            <a:r>
              <a:rPr lang="en-US" dirty="0" err="1"/>
              <a:t>dagli</a:t>
            </a:r>
            <a:r>
              <a:rPr lang="en-US" dirty="0"/>
              <a:t> </a:t>
            </a:r>
            <a:r>
              <a:rPr lang="en-US" dirty="0" err="1"/>
              <a:t>esempi</a:t>
            </a:r>
            <a:r>
              <a:rPr lang="en-US" dirty="0"/>
              <a:t>.</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Per ogni </a:t>
            </a:r>
            <a:r>
              <a:rPr lang="en-US" dirty="0" err="1"/>
              <a:t>diversa</a:t>
            </a:r>
            <a:r>
              <a:rPr lang="en-US" dirty="0"/>
              <a:t> </a:t>
            </a:r>
            <a:r>
              <a:rPr lang="en-US" dirty="0" err="1"/>
              <a:t>strategia</a:t>
            </a:r>
            <a:r>
              <a:rPr lang="en-US" dirty="0"/>
              <a:t> </a:t>
            </a:r>
            <a:r>
              <a:rPr lang="en-US" dirty="0" err="1"/>
              <a:t>testare</a:t>
            </a:r>
            <a:r>
              <a:rPr lang="en-US" dirty="0"/>
              <a:t> il </a:t>
            </a:r>
            <a:r>
              <a:rPr lang="en-US" dirty="0" err="1"/>
              <a:t>modello</a:t>
            </a:r>
            <a:r>
              <a:rPr lang="en-US" dirty="0"/>
              <a:t> </a:t>
            </a:r>
            <a:r>
              <a:rPr lang="en-US" dirty="0" err="1"/>
              <a:t>su</a:t>
            </a:r>
            <a:r>
              <a:rPr lang="en-US" dirty="0"/>
              <a:t> </a:t>
            </a:r>
            <a:r>
              <a:rPr lang="en-US" dirty="0" err="1"/>
              <a:t>differenti</a:t>
            </a:r>
            <a:r>
              <a:rPr lang="en-US" dirty="0"/>
              <a:t> email </a:t>
            </a:r>
            <a:r>
              <a:rPr lang="en-US" dirty="0" err="1"/>
              <a:t>presenti</a:t>
            </a:r>
            <a:r>
              <a:rPr lang="en-US" dirty="0"/>
              <a:t> </a:t>
            </a:r>
            <a:r>
              <a:rPr lang="en-US" dirty="0" err="1"/>
              <a:t>nel</a:t>
            </a:r>
            <a:r>
              <a:rPr lang="en-US" dirty="0"/>
              <a:t> dataset e </a:t>
            </a:r>
            <a:r>
              <a:rPr lang="en-US" dirty="0" err="1"/>
              <a:t>valutare</a:t>
            </a:r>
            <a:r>
              <a:rPr lang="en-US" dirty="0"/>
              <a:t> </a:t>
            </a:r>
            <a:r>
              <a:rPr lang="en-US" dirty="0" err="1"/>
              <a:t>errori</a:t>
            </a:r>
            <a:r>
              <a:rPr lang="en-US" dirty="0"/>
              <a:t> di </a:t>
            </a:r>
            <a:r>
              <a:rPr lang="en-US" dirty="0" err="1"/>
              <a:t>formato</a:t>
            </a:r>
            <a:r>
              <a:rPr lang="en-US" dirty="0"/>
              <a:t> o di </a:t>
            </a:r>
            <a:r>
              <a:rPr lang="en-US" dirty="0" err="1"/>
              <a:t>classificazione</a:t>
            </a:r>
            <a:r>
              <a:rPr lang="en-US" dirty="0"/>
              <a:t>.</a:t>
            </a:r>
          </a:p>
        </p:txBody>
      </p:sp>
    </p:spTree>
    <p:extLst>
      <p:ext uri="{BB962C8B-B14F-4D97-AF65-F5344CB8AC3E}">
        <p14:creationId xmlns:p14="http://schemas.microsoft.com/office/powerpoint/2010/main" val="2905178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4FE8A-AB3A-89DB-6028-972831E36E2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D87EBC9-4CC4-FA47-4271-B59637CB49D9}"/>
              </a:ext>
            </a:extLst>
          </p:cNvPr>
          <p:cNvSpPr>
            <a:spLocks noGrp="1"/>
          </p:cNvSpPr>
          <p:nvPr>
            <p:ph type="ctrTitle"/>
          </p:nvPr>
        </p:nvSpPr>
        <p:spPr>
          <a:xfrm>
            <a:off x="2609849" y="2773436"/>
            <a:ext cx="5666345" cy="1311128"/>
          </a:xfrm>
        </p:spPr>
        <p:txBody>
          <a:bodyPr/>
          <a:lstStyle/>
          <a:p>
            <a:r>
              <a:rPr lang="it-IT" dirty="0"/>
              <a:t>Orange Data Mining</a:t>
            </a:r>
          </a:p>
        </p:txBody>
      </p:sp>
      <p:sp>
        <p:nvSpPr>
          <p:cNvPr id="3" name="Sottotitolo 2">
            <a:extLst>
              <a:ext uri="{FF2B5EF4-FFF2-40B4-BE49-F238E27FC236}">
                <a16:creationId xmlns:a16="http://schemas.microsoft.com/office/drawing/2014/main" id="{A6AEB6B7-7AEC-FBF5-F041-5C660435A026}"/>
              </a:ext>
            </a:extLst>
          </p:cNvPr>
          <p:cNvSpPr>
            <a:spLocks noGrp="1"/>
          </p:cNvSpPr>
          <p:nvPr>
            <p:ph type="subTitle" idx="1"/>
          </p:nvPr>
        </p:nvSpPr>
        <p:spPr>
          <a:xfrm>
            <a:off x="1020235" y="3175794"/>
            <a:ext cx="829734" cy="506412"/>
          </a:xfrm>
        </p:spPr>
        <p:txBody>
          <a:bodyPr/>
          <a:lstStyle/>
          <a:p>
            <a:r>
              <a:rPr lang="it-IT" dirty="0"/>
              <a:t>01</a:t>
            </a:r>
          </a:p>
        </p:txBody>
      </p:sp>
      <p:sp>
        <p:nvSpPr>
          <p:cNvPr id="5" name="Segnaposto numero diapositiva 4">
            <a:extLst>
              <a:ext uri="{FF2B5EF4-FFF2-40B4-BE49-F238E27FC236}">
                <a16:creationId xmlns:a16="http://schemas.microsoft.com/office/drawing/2014/main" id="{C1103AD7-35A4-3676-E180-50C5CA524EB6}"/>
              </a:ext>
            </a:extLst>
          </p:cNvPr>
          <p:cNvSpPr>
            <a:spLocks noGrp="1"/>
          </p:cNvSpPr>
          <p:nvPr>
            <p:ph type="sldNum" sz="quarter" idx="12"/>
          </p:nvPr>
        </p:nvSpPr>
        <p:spPr/>
        <p:txBody>
          <a:bodyPr/>
          <a:lstStyle/>
          <a:p>
            <a:fld id="{4C3BC29B-08BD-4CAD-9D40-172B9445B69B}" type="slidenum">
              <a:rPr lang="it-IT" smtClean="0"/>
              <a:pPr/>
              <a:t>2</a:t>
            </a:fld>
            <a:endParaRPr lang="it-IT"/>
          </a:p>
        </p:txBody>
      </p:sp>
      <p:sp>
        <p:nvSpPr>
          <p:cNvPr id="6" name="Segnaposto piè di pagina 5">
            <a:extLst>
              <a:ext uri="{FF2B5EF4-FFF2-40B4-BE49-F238E27FC236}">
                <a16:creationId xmlns:a16="http://schemas.microsoft.com/office/drawing/2014/main" id="{347432B4-BE3E-B4D9-2C3F-6F9CEDD3C0FF}"/>
              </a:ext>
            </a:extLst>
          </p:cNvPr>
          <p:cNvSpPr>
            <a:spLocks noGrp="1"/>
          </p:cNvSpPr>
          <p:nvPr>
            <p:ph type="ftr" sz="quarter" idx="11"/>
          </p:nvPr>
        </p:nvSpPr>
        <p:spPr/>
        <p:txBody>
          <a:bodyPr/>
          <a:lstStyle/>
          <a:p>
            <a:r>
              <a:rPr lang="it-IT"/>
              <a:t>Lab. Applicazioni di Intelligenza Artificiale</a:t>
            </a:r>
            <a:endParaRPr lang="it-IT" dirty="0"/>
          </a:p>
        </p:txBody>
      </p:sp>
    </p:spTree>
    <p:extLst>
      <p:ext uri="{BB962C8B-B14F-4D97-AF65-F5344CB8AC3E}">
        <p14:creationId xmlns:p14="http://schemas.microsoft.com/office/powerpoint/2010/main" val="2934110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EC117-01C7-9FBE-2233-372A64479791}"/>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0554DEBC-4158-4475-65E8-FFF3211BCBF4}"/>
              </a:ext>
            </a:extLst>
          </p:cNvPr>
          <p:cNvSpPr>
            <a:spLocks noGrp="1"/>
          </p:cNvSpPr>
          <p:nvPr>
            <p:ph type="subTitle" idx="1"/>
          </p:nvPr>
        </p:nvSpPr>
        <p:spPr/>
        <p:txBody>
          <a:bodyPr/>
          <a:lstStyle/>
          <a:p>
            <a:r>
              <a:rPr lang="it-IT" dirty="0"/>
              <a:t>03</a:t>
            </a:r>
          </a:p>
        </p:txBody>
      </p:sp>
      <p:sp>
        <p:nvSpPr>
          <p:cNvPr id="4" name="Segnaposto piè di pagina 3">
            <a:extLst>
              <a:ext uri="{FF2B5EF4-FFF2-40B4-BE49-F238E27FC236}">
                <a16:creationId xmlns:a16="http://schemas.microsoft.com/office/drawing/2014/main" id="{C84D5DD5-F85F-B667-33B3-659BB58A11CC}"/>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3419D7F2-F783-FCF9-636E-D86D5F6A3F40}"/>
              </a:ext>
            </a:extLst>
          </p:cNvPr>
          <p:cNvSpPr>
            <a:spLocks noGrp="1"/>
          </p:cNvSpPr>
          <p:nvPr>
            <p:ph type="sldNum" sz="quarter" idx="12"/>
          </p:nvPr>
        </p:nvSpPr>
        <p:spPr/>
        <p:txBody>
          <a:bodyPr/>
          <a:lstStyle/>
          <a:p>
            <a:fld id="{4C3BC29B-08BD-4CAD-9D40-172B9445B69B}" type="slidenum">
              <a:rPr lang="it-IT" smtClean="0"/>
              <a:pPr/>
              <a:t>20</a:t>
            </a:fld>
            <a:endParaRPr lang="it-IT" dirty="0"/>
          </a:p>
        </p:txBody>
      </p:sp>
      <p:sp>
        <p:nvSpPr>
          <p:cNvPr id="8" name="Segnaposto testo 7">
            <a:extLst>
              <a:ext uri="{FF2B5EF4-FFF2-40B4-BE49-F238E27FC236}">
                <a16:creationId xmlns:a16="http://schemas.microsoft.com/office/drawing/2014/main" id="{FADC0895-B96C-F12C-CCD5-A555F7571957}"/>
              </a:ext>
            </a:extLst>
          </p:cNvPr>
          <p:cNvSpPr>
            <a:spLocks noGrp="1"/>
          </p:cNvSpPr>
          <p:nvPr>
            <p:ph type="body" sz="quarter" idx="15"/>
          </p:nvPr>
        </p:nvSpPr>
        <p:spPr>
          <a:xfrm>
            <a:off x="1055688" y="1210540"/>
            <a:ext cx="7546052" cy="596996"/>
          </a:xfrm>
        </p:spPr>
        <p:txBody>
          <a:bodyPr anchor="ctr"/>
          <a:lstStyle/>
          <a:p>
            <a:r>
              <a:rPr lang="it-IT" sz="2400" i="1" dirty="0"/>
              <a:t>Esercitazione 4 (3/4)</a:t>
            </a:r>
            <a:endParaRPr lang="it-IT" sz="2400" dirty="0"/>
          </a:p>
        </p:txBody>
      </p:sp>
      <p:sp>
        <p:nvSpPr>
          <p:cNvPr id="24" name="Titolo 1">
            <a:extLst>
              <a:ext uri="{FF2B5EF4-FFF2-40B4-BE49-F238E27FC236}">
                <a16:creationId xmlns:a16="http://schemas.microsoft.com/office/drawing/2014/main" id="{10B24860-03A6-F7DB-C11F-47BE2B2F09E1}"/>
              </a:ext>
            </a:extLst>
          </p:cNvPr>
          <p:cNvSpPr>
            <a:spLocks noGrp="1"/>
          </p:cNvSpPr>
          <p:nvPr>
            <p:ph type="ctrTitle"/>
          </p:nvPr>
        </p:nvSpPr>
        <p:spPr/>
        <p:txBody>
          <a:bodyPr/>
          <a:lstStyle/>
          <a:p>
            <a:r>
              <a:rPr lang="it-IT" dirty="0"/>
              <a:t>Chatbot</a:t>
            </a:r>
          </a:p>
        </p:txBody>
      </p:sp>
      <p:sp>
        <p:nvSpPr>
          <p:cNvPr id="2" name="TextBox 63">
            <a:extLst>
              <a:ext uri="{FF2B5EF4-FFF2-40B4-BE49-F238E27FC236}">
                <a16:creationId xmlns:a16="http://schemas.microsoft.com/office/drawing/2014/main" id="{1B0AB36A-D82F-650A-B223-1322C2B1C386}"/>
              </a:ext>
            </a:extLst>
          </p:cNvPr>
          <p:cNvSpPr txBox="1"/>
          <p:nvPr/>
        </p:nvSpPr>
        <p:spPr>
          <a:xfrm>
            <a:off x="1055688" y="2083534"/>
            <a:ext cx="10383048" cy="4031873"/>
          </a:xfrm>
          <a:prstGeom prst="rect">
            <a:avLst/>
          </a:prstGeom>
          <a:noFill/>
        </p:spPr>
        <p:txBody>
          <a:bodyPr wrap="square" lIns="0" rIns="0" rtlCol="0" anchor="t">
            <a:spAutoFit/>
          </a:bodyPr>
          <a:lstStyle/>
          <a:p>
            <a:r>
              <a:rPr lang="it-IT" b="1" dirty="0"/>
              <a:t>Dataset da utilizzare per valutare i risultati ottenuti</a:t>
            </a:r>
          </a:p>
          <a:p>
            <a:pPr marL="342900" indent="-342900">
              <a:buFont typeface="+mj-lt"/>
              <a:buAutoNum type="arabicPeriod"/>
            </a:pPr>
            <a:r>
              <a:rPr lang="it-IT" sz="1600" dirty="0"/>
              <a:t>Buongiorno, sono Marco Bianchi. Ordine #45821. Non ho ancora ricevuto il pacco nonostante il pagamento sia stato effettuato 10 giorni fa.</a:t>
            </a:r>
          </a:p>
          <a:p>
            <a:pPr marL="342900" indent="-342900">
              <a:buFont typeface="+mj-lt"/>
              <a:buAutoNum type="arabicPeriod"/>
            </a:pPr>
            <a:r>
              <a:rPr lang="it-IT" sz="1600" dirty="0"/>
              <a:t>Salve, Anna Rossi qui. Ordine #98765. Il prodotto è arrivato rotto, chiedo rimborso immediato.</a:t>
            </a:r>
          </a:p>
          <a:p>
            <a:pPr marL="342900" indent="-342900">
              <a:buFont typeface="+mj-lt"/>
              <a:buAutoNum type="arabicPeriod"/>
            </a:pPr>
            <a:r>
              <a:rPr lang="it-IT" sz="1600" dirty="0"/>
              <a:t>Sono Luca Verdi, ordine #12345. Potreste indicarmi quando è prevista la spedizione?</a:t>
            </a:r>
          </a:p>
          <a:p>
            <a:pPr marL="342900" indent="-342900">
              <a:buFont typeface="+mj-lt"/>
              <a:buAutoNum type="arabicPeriod"/>
            </a:pPr>
            <a:r>
              <a:rPr lang="it-IT" sz="1600" dirty="0"/>
              <a:t>Buonasera, sono Chiara Neri. Ordine #88321. Il dispositivo non si accende, credo sia difettoso.</a:t>
            </a:r>
          </a:p>
          <a:p>
            <a:pPr marL="342900" indent="-342900">
              <a:buFont typeface="+mj-lt"/>
              <a:buAutoNum type="arabicPeriod"/>
            </a:pPr>
            <a:r>
              <a:rPr lang="it-IT" sz="1600" dirty="0"/>
              <a:t>Ordine #11902. Non funziona nulla, servizio pessimo.</a:t>
            </a:r>
          </a:p>
          <a:p>
            <a:pPr marL="342900" indent="-342900">
              <a:buFont typeface="+mj-lt"/>
              <a:buAutoNum type="arabicPeriod"/>
            </a:pPr>
            <a:r>
              <a:rPr lang="it-IT" sz="1600" dirty="0"/>
              <a:t>Sono Davide Conti, ordine #11902. Vorrei sapere solo lo stato della consegna.</a:t>
            </a:r>
          </a:p>
          <a:p>
            <a:pPr marL="342900" indent="-342900">
              <a:buFont typeface="+mj-lt"/>
              <a:buAutoNum type="arabicPeriod"/>
            </a:pPr>
            <a:r>
              <a:rPr lang="it-IT" sz="1600" dirty="0"/>
              <a:t>Salve, sono Laura Galli. Ordine #77654. Manca un articolo nel pacco ricevuto.</a:t>
            </a:r>
          </a:p>
          <a:p>
            <a:pPr marL="342900" indent="-342900">
              <a:buFont typeface="+mj-lt"/>
              <a:buAutoNum type="arabicPeriod"/>
            </a:pPr>
            <a:r>
              <a:rPr lang="it-IT" sz="1600" dirty="0"/>
              <a:t>Ordine #44567. Se non ricevo rimborso entro 48 ore mi rivolgerò al mio avvocato.</a:t>
            </a:r>
          </a:p>
          <a:p>
            <a:pPr marL="342900" indent="-342900">
              <a:buFont typeface="+mj-lt"/>
              <a:buAutoNum type="arabicPeriod"/>
            </a:pPr>
            <a:r>
              <a:rPr lang="it-IT" sz="1600" dirty="0"/>
              <a:t>Ciao, ordine #22331 arrivato velocemente. Tutto perfetto, grazie!</a:t>
            </a:r>
          </a:p>
          <a:p>
            <a:pPr marL="342900" indent="-342900">
              <a:buFont typeface="+mj-lt"/>
              <a:buAutoNum type="arabicPeriod"/>
            </a:pPr>
            <a:r>
              <a:rPr lang="it-IT" sz="1600" dirty="0"/>
              <a:t>Buongiorno, Paolo Ferri. Ordine #30011. Ho ricevuto un modello sbagliato rispetto a quello acquistato.</a:t>
            </a:r>
          </a:p>
          <a:p>
            <a:pPr marL="342900" indent="-342900">
              <a:buFont typeface="+mj-lt"/>
              <a:buAutoNum type="arabicPeriod"/>
            </a:pPr>
            <a:r>
              <a:rPr lang="it-IT" sz="1600" dirty="0"/>
              <a:t>Sono Elisa Fontana, ordine #44109. Il prodotto è difettoso e non ho ricevuto assistenza. Sto valutando un’azione legale.</a:t>
            </a:r>
          </a:p>
          <a:p>
            <a:pPr marL="342900" indent="-342900">
              <a:buFont typeface="+mj-lt"/>
              <a:buAutoNum type="arabicPeriod"/>
            </a:pPr>
            <a:r>
              <a:rPr lang="it-IT" sz="1600" dirty="0"/>
              <a:t>Ordine #55320. È la terza volta che vi scrivo senza risposta. Procederò con denuncia se non risolvete immediatamente.</a:t>
            </a:r>
          </a:p>
        </p:txBody>
      </p:sp>
    </p:spTree>
    <p:extLst>
      <p:ext uri="{BB962C8B-B14F-4D97-AF65-F5344CB8AC3E}">
        <p14:creationId xmlns:p14="http://schemas.microsoft.com/office/powerpoint/2010/main" val="570260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77EE8-C2C0-F851-9EA8-74CCEEA3FA60}"/>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865E57E2-C887-AE56-C189-5D904B112759}"/>
              </a:ext>
            </a:extLst>
          </p:cNvPr>
          <p:cNvSpPr>
            <a:spLocks noGrp="1"/>
          </p:cNvSpPr>
          <p:nvPr>
            <p:ph type="subTitle" idx="1"/>
          </p:nvPr>
        </p:nvSpPr>
        <p:spPr/>
        <p:txBody>
          <a:bodyPr/>
          <a:lstStyle/>
          <a:p>
            <a:r>
              <a:rPr lang="it-IT" dirty="0"/>
              <a:t>03</a:t>
            </a:r>
          </a:p>
        </p:txBody>
      </p:sp>
      <p:sp>
        <p:nvSpPr>
          <p:cNvPr id="4" name="Segnaposto piè di pagina 3">
            <a:extLst>
              <a:ext uri="{FF2B5EF4-FFF2-40B4-BE49-F238E27FC236}">
                <a16:creationId xmlns:a16="http://schemas.microsoft.com/office/drawing/2014/main" id="{8CC7352D-B918-8950-CA6A-2ACF95726692}"/>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48076C45-A17F-0F46-0F5A-3F8083CD2ADA}"/>
              </a:ext>
            </a:extLst>
          </p:cNvPr>
          <p:cNvSpPr>
            <a:spLocks noGrp="1"/>
          </p:cNvSpPr>
          <p:nvPr>
            <p:ph type="sldNum" sz="quarter" idx="12"/>
          </p:nvPr>
        </p:nvSpPr>
        <p:spPr/>
        <p:txBody>
          <a:bodyPr/>
          <a:lstStyle/>
          <a:p>
            <a:fld id="{4C3BC29B-08BD-4CAD-9D40-172B9445B69B}" type="slidenum">
              <a:rPr lang="it-IT" smtClean="0"/>
              <a:pPr/>
              <a:t>21</a:t>
            </a:fld>
            <a:endParaRPr lang="it-IT" dirty="0"/>
          </a:p>
        </p:txBody>
      </p:sp>
      <p:sp>
        <p:nvSpPr>
          <p:cNvPr id="8" name="Segnaposto testo 7">
            <a:extLst>
              <a:ext uri="{FF2B5EF4-FFF2-40B4-BE49-F238E27FC236}">
                <a16:creationId xmlns:a16="http://schemas.microsoft.com/office/drawing/2014/main" id="{6BB478D4-C9DA-D8B3-9687-863CB7B1F2B1}"/>
              </a:ext>
            </a:extLst>
          </p:cNvPr>
          <p:cNvSpPr>
            <a:spLocks noGrp="1"/>
          </p:cNvSpPr>
          <p:nvPr>
            <p:ph type="body" sz="quarter" idx="15"/>
          </p:nvPr>
        </p:nvSpPr>
        <p:spPr>
          <a:xfrm>
            <a:off x="1055688" y="1210540"/>
            <a:ext cx="7546052" cy="596996"/>
          </a:xfrm>
        </p:spPr>
        <p:txBody>
          <a:bodyPr anchor="ctr"/>
          <a:lstStyle/>
          <a:p>
            <a:r>
              <a:rPr lang="it-IT" sz="2400" i="1" dirty="0"/>
              <a:t>Esercitazione 4 (4/4)</a:t>
            </a:r>
            <a:endParaRPr lang="it-IT" sz="2400" dirty="0"/>
          </a:p>
        </p:txBody>
      </p:sp>
      <p:sp>
        <p:nvSpPr>
          <p:cNvPr id="24" name="Titolo 1">
            <a:extLst>
              <a:ext uri="{FF2B5EF4-FFF2-40B4-BE49-F238E27FC236}">
                <a16:creationId xmlns:a16="http://schemas.microsoft.com/office/drawing/2014/main" id="{C390B2EC-8CBB-8678-FA16-5D07A8688F25}"/>
              </a:ext>
            </a:extLst>
          </p:cNvPr>
          <p:cNvSpPr>
            <a:spLocks noGrp="1"/>
          </p:cNvSpPr>
          <p:nvPr>
            <p:ph type="ctrTitle"/>
          </p:nvPr>
        </p:nvSpPr>
        <p:spPr/>
        <p:txBody>
          <a:bodyPr/>
          <a:lstStyle/>
          <a:p>
            <a:r>
              <a:rPr lang="it-IT" dirty="0"/>
              <a:t>Chatbot</a:t>
            </a:r>
          </a:p>
        </p:txBody>
      </p:sp>
      <p:sp>
        <p:nvSpPr>
          <p:cNvPr id="2" name="TextBox 63">
            <a:extLst>
              <a:ext uri="{FF2B5EF4-FFF2-40B4-BE49-F238E27FC236}">
                <a16:creationId xmlns:a16="http://schemas.microsoft.com/office/drawing/2014/main" id="{477592A4-B77B-9097-9396-07F28D7B2B17}"/>
              </a:ext>
            </a:extLst>
          </p:cNvPr>
          <p:cNvSpPr txBox="1"/>
          <p:nvPr/>
        </p:nvSpPr>
        <p:spPr>
          <a:xfrm>
            <a:off x="1055688" y="2083534"/>
            <a:ext cx="10383048" cy="1200329"/>
          </a:xfrm>
          <a:prstGeom prst="rect">
            <a:avLst/>
          </a:prstGeom>
          <a:noFill/>
        </p:spPr>
        <p:txBody>
          <a:bodyPr wrap="square" lIns="0" rIns="0" rtlCol="0" anchor="t">
            <a:spAutoFit/>
          </a:bodyPr>
          <a:lstStyle/>
          <a:p>
            <a:r>
              <a:rPr lang="it-IT" b="1" dirty="0"/>
              <a:t>Possibili esempi da utilizzare per il </a:t>
            </a:r>
            <a:r>
              <a:rPr lang="it-IT" b="1" dirty="0" err="1"/>
              <a:t>few</a:t>
            </a:r>
            <a:r>
              <a:rPr lang="it-IT" b="1" dirty="0"/>
              <a:t>-shot </a:t>
            </a:r>
            <a:r>
              <a:rPr lang="it-IT" b="1" dirty="0" err="1"/>
              <a:t>prompting</a:t>
            </a:r>
            <a:r>
              <a:rPr lang="it-IT" b="1" dirty="0"/>
              <a:t> </a:t>
            </a:r>
          </a:p>
          <a:p>
            <a:r>
              <a:rPr lang="it-IT" dirty="0"/>
              <a:t>Altri esempi potranno essere creati per migliorare le prestazioni del sistema. Utilizzare le mail presenti nel dataset per creare nuovi esempi ma ricordarsi di non utilizzare le stesse mail per valutare le prestazioni del sistema</a:t>
            </a:r>
          </a:p>
        </p:txBody>
      </p:sp>
      <p:sp>
        <p:nvSpPr>
          <p:cNvPr id="6" name="CasellaDiTesto 5">
            <a:extLst>
              <a:ext uri="{FF2B5EF4-FFF2-40B4-BE49-F238E27FC236}">
                <a16:creationId xmlns:a16="http://schemas.microsoft.com/office/drawing/2014/main" id="{D55E2CFD-A7FB-7125-1B7D-1D8B93B61F6C}"/>
              </a:ext>
            </a:extLst>
          </p:cNvPr>
          <p:cNvSpPr txBox="1"/>
          <p:nvPr/>
        </p:nvSpPr>
        <p:spPr>
          <a:xfrm>
            <a:off x="753264" y="3283863"/>
            <a:ext cx="3600000" cy="2880000"/>
          </a:xfrm>
          <a:prstGeom prst="rect">
            <a:avLst/>
          </a:prstGeom>
          <a:noFill/>
        </p:spPr>
        <p:txBody>
          <a:bodyPr wrap="square" rtlCol="0">
            <a:spAutoFit/>
          </a:bodyPr>
          <a:lstStyle/>
          <a:p>
            <a:r>
              <a:rPr lang="it-IT" sz="1400" dirty="0"/>
              <a:t>Email: Sono Luca Verdi, ordine #12345. Vorrei sapere quando verrà spedito il mio ordine.</a:t>
            </a:r>
          </a:p>
          <a:p>
            <a:r>
              <a:rPr lang="it-IT" sz="1400" dirty="0"/>
              <a:t>Output:</a:t>
            </a:r>
          </a:p>
          <a:p>
            <a:r>
              <a:rPr lang="it-IT" sz="1400" dirty="0"/>
              <a:t>{</a:t>
            </a:r>
          </a:p>
          <a:p>
            <a:r>
              <a:rPr lang="it-IT" sz="1400" dirty="0"/>
              <a:t>  "</a:t>
            </a:r>
            <a:r>
              <a:rPr lang="it-IT" sz="1400" dirty="0" err="1"/>
              <a:t>customer_name</a:t>
            </a:r>
            <a:r>
              <a:rPr lang="it-IT" sz="1400" dirty="0"/>
              <a:t>": "Luca Verdi",</a:t>
            </a:r>
          </a:p>
          <a:p>
            <a:r>
              <a:rPr lang="it-IT" sz="1400" dirty="0"/>
              <a:t>  "</a:t>
            </a:r>
            <a:r>
              <a:rPr lang="it-IT" sz="1400" dirty="0" err="1"/>
              <a:t>order_id</a:t>
            </a:r>
            <a:r>
              <a:rPr lang="it-IT" sz="1400" dirty="0"/>
              <a:t>": "12345",</a:t>
            </a:r>
          </a:p>
          <a:p>
            <a:r>
              <a:rPr lang="it-IT" sz="1400" dirty="0"/>
              <a:t>  "</a:t>
            </a:r>
            <a:r>
              <a:rPr lang="it-IT" sz="1400" dirty="0" err="1"/>
              <a:t>category</a:t>
            </a:r>
            <a:r>
              <a:rPr lang="it-IT" sz="1400" dirty="0"/>
              <a:t>": "information",</a:t>
            </a:r>
          </a:p>
          <a:p>
            <a:r>
              <a:rPr lang="it-IT" sz="1400" dirty="0"/>
              <a:t>  "</a:t>
            </a:r>
            <a:r>
              <a:rPr lang="it-IT" sz="1400" dirty="0" err="1"/>
              <a:t>priority</a:t>
            </a:r>
            <a:r>
              <a:rPr lang="it-IT" sz="1400" dirty="0"/>
              <a:t>": "low",</a:t>
            </a:r>
          </a:p>
          <a:p>
            <a:r>
              <a:rPr lang="it-IT" sz="1400" dirty="0"/>
              <a:t>  "sentiment": "</a:t>
            </a:r>
            <a:r>
              <a:rPr lang="it-IT" sz="1400" dirty="0" err="1"/>
              <a:t>neutral</a:t>
            </a:r>
            <a:r>
              <a:rPr lang="it-IT" sz="1400" dirty="0"/>
              <a:t>",</a:t>
            </a:r>
          </a:p>
          <a:p>
            <a:r>
              <a:rPr lang="it-IT" sz="1400" dirty="0"/>
              <a:t>  "</a:t>
            </a:r>
            <a:r>
              <a:rPr lang="it-IT" sz="1400" dirty="0" err="1"/>
              <a:t>summary</a:t>
            </a:r>
            <a:r>
              <a:rPr lang="it-IT" sz="1400" dirty="0"/>
              <a:t>": "Richiesta informazioni su stato spedizione."</a:t>
            </a:r>
          </a:p>
          <a:p>
            <a:r>
              <a:rPr lang="it-IT" sz="1400" dirty="0"/>
              <a:t>}</a:t>
            </a:r>
          </a:p>
        </p:txBody>
      </p:sp>
      <p:sp>
        <p:nvSpPr>
          <p:cNvPr id="9" name="CasellaDiTesto 8">
            <a:extLst>
              <a:ext uri="{FF2B5EF4-FFF2-40B4-BE49-F238E27FC236}">
                <a16:creationId xmlns:a16="http://schemas.microsoft.com/office/drawing/2014/main" id="{4E4E4574-2CD6-2788-A578-CA41737F168B}"/>
              </a:ext>
            </a:extLst>
          </p:cNvPr>
          <p:cNvSpPr txBox="1"/>
          <p:nvPr/>
        </p:nvSpPr>
        <p:spPr>
          <a:xfrm>
            <a:off x="4296000" y="3249932"/>
            <a:ext cx="3600000" cy="2880000"/>
          </a:xfrm>
          <a:prstGeom prst="rect">
            <a:avLst/>
          </a:prstGeom>
          <a:noFill/>
        </p:spPr>
        <p:txBody>
          <a:bodyPr wrap="square" rtlCol="0">
            <a:spAutoFit/>
          </a:bodyPr>
          <a:lstStyle/>
          <a:p>
            <a:r>
              <a:rPr lang="it-IT" sz="1400" dirty="0"/>
              <a:t>Email: Buongiorno, sono Anna Rossi. Ordine #98765. Il prodotto è arrivato rotto e vorrei il rimborso al più presto.</a:t>
            </a:r>
          </a:p>
          <a:p>
            <a:r>
              <a:rPr lang="it-IT" sz="1400" dirty="0"/>
              <a:t>Output:</a:t>
            </a:r>
          </a:p>
          <a:p>
            <a:r>
              <a:rPr lang="it-IT" sz="1400" dirty="0"/>
              <a:t>{</a:t>
            </a:r>
          </a:p>
          <a:p>
            <a:r>
              <a:rPr lang="it-IT" sz="1400" dirty="0"/>
              <a:t>  "</a:t>
            </a:r>
            <a:r>
              <a:rPr lang="it-IT" sz="1400" dirty="0" err="1"/>
              <a:t>customer_name</a:t>
            </a:r>
            <a:r>
              <a:rPr lang="it-IT" sz="1400" dirty="0"/>
              <a:t>": "Anna Rossi",</a:t>
            </a:r>
          </a:p>
          <a:p>
            <a:r>
              <a:rPr lang="it-IT" sz="1400" dirty="0"/>
              <a:t>  "</a:t>
            </a:r>
            <a:r>
              <a:rPr lang="it-IT" sz="1400" dirty="0" err="1"/>
              <a:t>order_id</a:t>
            </a:r>
            <a:r>
              <a:rPr lang="it-IT" sz="1400" dirty="0"/>
              <a:t>": "98765",</a:t>
            </a:r>
          </a:p>
          <a:p>
            <a:r>
              <a:rPr lang="it-IT" sz="1400" dirty="0"/>
              <a:t>  "</a:t>
            </a:r>
            <a:r>
              <a:rPr lang="it-IT" sz="1400" dirty="0" err="1"/>
              <a:t>category</a:t>
            </a:r>
            <a:r>
              <a:rPr lang="it-IT" sz="1400" dirty="0"/>
              <a:t>": "</a:t>
            </a:r>
            <a:r>
              <a:rPr lang="it-IT" sz="1400" dirty="0" err="1"/>
              <a:t>refund</a:t>
            </a:r>
            <a:r>
              <a:rPr lang="it-IT" sz="1400" dirty="0"/>
              <a:t>",</a:t>
            </a:r>
          </a:p>
          <a:p>
            <a:r>
              <a:rPr lang="it-IT" sz="1400" dirty="0"/>
              <a:t>  "</a:t>
            </a:r>
            <a:r>
              <a:rPr lang="it-IT" sz="1400" dirty="0" err="1"/>
              <a:t>priority</a:t>
            </a:r>
            <a:r>
              <a:rPr lang="it-IT" sz="1400" dirty="0"/>
              <a:t>": "high",</a:t>
            </a:r>
          </a:p>
          <a:p>
            <a:r>
              <a:rPr lang="it-IT" sz="1400" dirty="0"/>
              <a:t>  "sentiment": "negative",</a:t>
            </a:r>
          </a:p>
          <a:p>
            <a:r>
              <a:rPr lang="it-IT" sz="1400" dirty="0"/>
              <a:t>  "</a:t>
            </a:r>
            <a:r>
              <a:rPr lang="it-IT" sz="1400" dirty="0" err="1"/>
              <a:t>summary</a:t>
            </a:r>
            <a:r>
              <a:rPr lang="it-IT" sz="1400" dirty="0"/>
              <a:t>": "Prodotto danneggiato, richiesta rimborso."</a:t>
            </a:r>
          </a:p>
          <a:p>
            <a:r>
              <a:rPr lang="it-IT" sz="1400" dirty="0"/>
              <a:t>}</a:t>
            </a:r>
          </a:p>
        </p:txBody>
      </p:sp>
      <p:sp>
        <p:nvSpPr>
          <p:cNvPr id="10" name="CasellaDiTesto 9">
            <a:extLst>
              <a:ext uri="{FF2B5EF4-FFF2-40B4-BE49-F238E27FC236}">
                <a16:creationId xmlns:a16="http://schemas.microsoft.com/office/drawing/2014/main" id="{3B27278C-575A-6F22-5EF4-9903B19932DC}"/>
              </a:ext>
            </a:extLst>
          </p:cNvPr>
          <p:cNvSpPr txBox="1"/>
          <p:nvPr/>
        </p:nvSpPr>
        <p:spPr>
          <a:xfrm>
            <a:off x="7896000" y="3283863"/>
            <a:ext cx="3600000" cy="2880000"/>
          </a:xfrm>
          <a:prstGeom prst="rect">
            <a:avLst/>
          </a:prstGeom>
          <a:noFill/>
        </p:spPr>
        <p:txBody>
          <a:bodyPr wrap="square" rtlCol="0">
            <a:spAutoFit/>
          </a:bodyPr>
          <a:lstStyle/>
          <a:p>
            <a:r>
              <a:rPr lang="it-IT" sz="1400" dirty="0"/>
              <a:t>Email: Sono Marco Bianchi, ordine #45821. Se non ricevo il rimborso entro 24 ore mi rivolgerò al mio avvocato.</a:t>
            </a:r>
          </a:p>
          <a:p>
            <a:r>
              <a:rPr lang="it-IT" sz="1400" dirty="0"/>
              <a:t>Output:</a:t>
            </a:r>
          </a:p>
          <a:p>
            <a:r>
              <a:rPr lang="it-IT" sz="1400" dirty="0"/>
              <a:t>{</a:t>
            </a:r>
          </a:p>
          <a:p>
            <a:r>
              <a:rPr lang="it-IT" sz="1400" dirty="0"/>
              <a:t>  "</a:t>
            </a:r>
            <a:r>
              <a:rPr lang="it-IT" sz="1400" dirty="0" err="1"/>
              <a:t>customer_name</a:t>
            </a:r>
            <a:r>
              <a:rPr lang="it-IT" sz="1400" dirty="0"/>
              <a:t>": "Marco Bianchi",</a:t>
            </a:r>
          </a:p>
          <a:p>
            <a:r>
              <a:rPr lang="it-IT" sz="1400" dirty="0"/>
              <a:t>  "</a:t>
            </a:r>
            <a:r>
              <a:rPr lang="it-IT" sz="1400" dirty="0" err="1"/>
              <a:t>order_id</a:t>
            </a:r>
            <a:r>
              <a:rPr lang="it-IT" sz="1400" dirty="0"/>
              <a:t>": "45821",</a:t>
            </a:r>
          </a:p>
          <a:p>
            <a:r>
              <a:rPr lang="it-IT" sz="1400" dirty="0"/>
              <a:t>  "</a:t>
            </a:r>
            <a:r>
              <a:rPr lang="it-IT" sz="1400" dirty="0" err="1"/>
              <a:t>category</a:t>
            </a:r>
            <a:r>
              <a:rPr lang="it-IT" sz="1400" dirty="0"/>
              <a:t>": "</a:t>
            </a:r>
            <a:r>
              <a:rPr lang="it-IT" sz="1400" dirty="0" err="1"/>
              <a:t>refund</a:t>
            </a:r>
            <a:r>
              <a:rPr lang="it-IT" sz="1400" dirty="0"/>
              <a:t>",</a:t>
            </a:r>
          </a:p>
          <a:p>
            <a:r>
              <a:rPr lang="it-IT" sz="1400" dirty="0"/>
              <a:t>  "</a:t>
            </a:r>
            <a:r>
              <a:rPr lang="it-IT" sz="1400" dirty="0" err="1"/>
              <a:t>priority</a:t>
            </a:r>
            <a:r>
              <a:rPr lang="it-IT" sz="1400" dirty="0"/>
              <a:t>": "</a:t>
            </a:r>
            <a:r>
              <a:rPr lang="it-IT" sz="1400" dirty="0" err="1"/>
              <a:t>critical</a:t>
            </a:r>
            <a:r>
              <a:rPr lang="it-IT" sz="1400" dirty="0"/>
              <a:t>",</a:t>
            </a:r>
          </a:p>
          <a:p>
            <a:r>
              <a:rPr lang="it-IT" sz="1400" dirty="0"/>
              <a:t>  "sentiment": "negative",</a:t>
            </a:r>
          </a:p>
          <a:p>
            <a:r>
              <a:rPr lang="it-IT" sz="1400" dirty="0"/>
              <a:t>  "</a:t>
            </a:r>
            <a:r>
              <a:rPr lang="it-IT" sz="1400" dirty="0" err="1"/>
              <a:t>summary</a:t>
            </a:r>
            <a:r>
              <a:rPr lang="it-IT" sz="1400" dirty="0"/>
              <a:t>": "Minaccia azione legale per rimborso."</a:t>
            </a:r>
          </a:p>
          <a:p>
            <a:r>
              <a:rPr lang="it-IT" sz="1400" dirty="0"/>
              <a:t>}</a:t>
            </a:r>
          </a:p>
        </p:txBody>
      </p:sp>
    </p:spTree>
    <p:extLst>
      <p:ext uri="{BB962C8B-B14F-4D97-AF65-F5344CB8AC3E}">
        <p14:creationId xmlns:p14="http://schemas.microsoft.com/office/powerpoint/2010/main" val="2703149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E2EF0-5F95-8A3C-9696-AF62ADF0C02B}"/>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BEF96066-564E-75ED-87DC-0A6E872F2DBE}"/>
              </a:ext>
            </a:extLst>
          </p:cNvPr>
          <p:cNvSpPr>
            <a:spLocks noGrp="1"/>
          </p:cNvSpPr>
          <p:nvPr>
            <p:ph type="subTitle" idx="1"/>
          </p:nvPr>
        </p:nvSpPr>
        <p:spPr/>
        <p:txBody>
          <a:bodyPr/>
          <a:lstStyle/>
          <a:p>
            <a:r>
              <a:rPr lang="it-IT" dirty="0"/>
              <a:t>03</a:t>
            </a:r>
          </a:p>
        </p:txBody>
      </p:sp>
      <p:sp>
        <p:nvSpPr>
          <p:cNvPr id="4" name="Segnaposto piè di pagina 3">
            <a:extLst>
              <a:ext uri="{FF2B5EF4-FFF2-40B4-BE49-F238E27FC236}">
                <a16:creationId xmlns:a16="http://schemas.microsoft.com/office/drawing/2014/main" id="{C02A71A5-EF12-7888-5264-512FEEA0DA7E}"/>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E2103DCB-14B9-B310-389B-2C159CE0CE33}"/>
              </a:ext>
            </a:extLst>
          </p:cNvPr>
          <p:cNvSpPr>
            <a:spLocks noGrp="1"/>
          </p:cNvSpPr>
          <p:nvPr>
            <p:ph type="sldNum" sz="quarter" idx="12"/>
          </p:nvPr>
        </p:nvSpPr>
        <p:spPr/>
        <p:txBody>
          <a:bodyPr/>
          <a:lstStyle/>
          <a:p>
            <a:fld id="{4C3BC29B-08BD-4CAD-9D40-172B9445B69B}" type="slidenum">
              <a:rPr lang="it-IT" smtClean="0"/>
              <a:pPr/>
              <a:t>22</a:t>
            </a:fld>
            <a:endParaRPr lang="it-IT" dirty="0"/>
          </a:p>
        </p:txBody>
      </p:sp>
      <p:sp>
        <p:nvSpPr>
          <p:cNvPr id="8" name="Segnaposto testo 7">
            <a:extLst>
              <a:ext uri="{FF2B5EF4-FFF2-40B4-BE49-F238E27FC236}">
                <a16:creationId xmlns:a16="http://schemas.microsoft.com/office/drawing/2014/main" id="{C4FCF5D0-26AA-294D-CF97-E34B5E58934A}"/>
              </a:ext>
            </a:extLst>
          </p:cNvPr>
          <p:cNvSpPr>
            <a:spLocks noGrp="1"/>
          </p:cNvSpPr>
          <p:nvPr>
            <p:ph type="body" sz="quarter" idx="15"/>
          </p:nvPr>
        </p:nvSpPr>
        <p:spPr>
          <a:xfrm>
            <a:off x="1055688" y="1210540"/>
            <a:ext cx="7546052" cy="596996"/>
          </a:xfrm>
        </p:spPr>
        <p:txBody>
          <a:bodyPr anchor="ctr"/>
          <a:lstStyle/>
          <a:p>
            <a:r>
              <a:rPr lang="it-IT" sz="2400" i="1" dirty="0"/>
              <a:t>Esercitazione 5</a:t>
            </a:r>
          </a:p>
        </p:txBody>
      </p:sp>
      <p:sp>
        <p:nvSpPr>
          <p:cNvPr id="24" name="Titolo 1">
            <a:extLst>
              <a:ext uri="{FF2B5EF4-FFF2-40B4-BE49-F238E27FC236}">
                <a16:creationId xmlns:a16="http://schemas.microsoft.com/office/drawing/2014/main" id="{E60A87D9-E721-5F3A-262F-10BBE6F58E14}"/>
              </a:ext>
            </a:extLst>
          </p:cNvPr>
          <p:cNvSpPr>
            <a:spLocks noGrp="1"/>
          </p:cNvSpPr>
          <p:nvPr>
            <p:ph type="ctrTitle"/>
          </p:nvPr>
        </p:nvSpPr>
        <p:spPr/>
        <p:txBody>
          <a:bodyPr/>
          <a:lstStyle/>
          <a:p>
            <a:r>
              <a:rPr lang="it-IT" dirty="0"/>
              <a:t>Chatbot</a:t>
            </a:r>
          </a:p>
        </p:txBody>
      </p:sp>
      <p:sp>
        <p:nvSpPr>
          <p:cNvPr id="2" name="TextBox 63">
            <a:extLst>
              <a:ext uri="{FF2B5EF4-FFF2-40B4-BE49-F238E27FC236}">
                <a16:creationId xmlns:a16="http://schemas.microsoft.com/office/drawing/2014/main" id="{CD70DDA0-6C29-2A17-E005-BC1BEA7EF81E}"/>
              </a:ext>
            </a:extLst>
          </p:cNvPr>
          <p:cNvSpPr txBox="1"/>
          <p:nvPr/>
        </p:nvSpPr>
        <p:spPr>
          <a:xfrm>
            <a:off x="1055688" y="2083534"/>
            <a:ext cx="10383048" cy="4093428"/>
          </a:xfrm>
          <a:prstGeom prst="rect">
            <a:avLst/>
          </a:prstGeom>
          <a:noFill/>
        </p:spPr>
        <p:txBody>
          <a:bodyPr wrap="square" lIns="0" rIns="0" rtlCol="0" anchor="t">
            <a:spAutoFit/>
          </a:bodyPr>
          <a:lstStyle/>
          <a:p>
            <a:pPr marL="285750" indent="-285750">
              <a:buFont typeface="Arial" panose="020B0604020202020204" pitchFamily="34" charset="0"/>
              <a:buChar char="•"/>
            </a:pPr>
            <a:r>
              <a:rPr lang="it-IT" dirty="0"/>
              <a:t>Realizzare un documento Word che presenti lo stato dell’arte approfondito sulla previsione di potenza (Power Forecasting) tramite Machine Learning e Deep Learning.</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Utilizzare la funzione «Deep </a:t>
            </a:r>
            <a:r>
              <a:rPr lang="it-IT" dirty="0" err="1"/>
              <a:t>Research</a:t>
            </a:r>
            <a:r>
              <a:rPr lang="it-IT" dirty="0"/>
              <a:t>» di Gemini:</a:t>
            </a:r>
          </a:p>
          <a:p>
            <a:pPr marL="742950" lvl="1" indent="-285750">
              <a:buFont typeface="Arial" panose="020B0604020202020204" pitchFamily="34" charset="0"/>
              <a:buChar char="•"/>
            </a:pPr>
            <a:r>
              <a:rPr lang="it-IT" sz="1600" dirty="0"/>
              <a:t>Identificare articoli scientifici rilevanti</a:t>
            </a:r>
          </a:p>
          <a:p>
            <a:pPr marL="742950" lvl="1" indent="-285750">
              <a:buFont typeface="Arial" panose="020B0604020202020204" pitchFamily="34" charset="0"/>
              <a:buChar char="•"/>
            </a:pPr>
            <a:r>
              <a:rPr lang="it-IT" sz="1600" dirty="0"/>
              <a:t>Analizzare contributi recenti (ultimi 5–7 anni)</a:t>
            </a:r>
          </a:p>
          <a:p>
            <a:pPr marL="742950" lvl="1" indent="-285750">
              <a:buFont typeface="Arial" panose="020B0604020202020204" pitchFamily="34" charset="0"/>
              <a:buChar char="•"/>
            </a:pPr>
            <a:r>
              <a:rPr lang="it-IT" sz="1600" dirty="0"/>
              <a:t>Confrontare modelli ML e Deep Learning</a:t>
            </a:r>
          </a:p>
          <a:p>
            <a:pPr marL="742950" lvl="1" indent="-285750">
              <a:buFont typeface="Arial" panose="020B0604020202020204" pitchFamily="34" charset="0"/>
              <a:buChar char="•"/>
            </a:pPr>
            <a:r>
              <a:rPr lang="it-IT" sz="1600" dirty="0"/>
              <a:t>Individuare trend emergenti e criticità aperte</a:t>
            </a:r>
          </a:p>
          <a:p>
            <a:pPr marL="742950" lvl="1" indent="-285750">
              <a:buFont typeface="Arial" panose="020B0604020202020204" pitchFamily="34" charset="0"/>
              <a:buChar char="•"/>
            </a:pPr>
            <a:endParaRPr lang="it-IT" sz="1600" dirty="0"/>
          </a:p>
          <a:p>
            <a:pPr marL="285750" indent="-285750">
              <a:buFont typeface="Arial" panose="020B0604020202020204" pitchFamily="34" charset="0"/>
              <a:buChar char="•"/>
            </a:pPr>
            <a:r>
              <a:rPr lang="it-IT" dirty="0"/>
              <a:t>Selezionare la funzione «Deep </a:t>
            </a:r>
            <a:r>
              <a:rPr lang="it-IT" dirty="0" err="1"/>
              <a:t>Research</a:t>
            </a:r>
            <a:r>
              <a:rPr lang="it-IT" dirty="0"/>
              <a:t>» e scrivere un prompt coerente con la traccia. Confermare, ed eventualmente modificare, il piano di ricerca proposto dal modello rispettando i vincoli della traccia</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Generare un’infografica e un quiz basato sui risultati ottenuti (funzione «crea» su Gemini)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Esportare il risultato su Google Docs e salvare in locale come .docx</a:t>
            </a:r>
          </a:p>
        </p:txBody>
      </p:sp>
    </p:spTree>
    <p:extLst>
      <p:ext uri="{BB962C8B-B14F-4D97-AF65-F5344CB8AC3E}">
        <p14:creationId xmlns:p14="http://schemas.microsoft.com/office/powerpoint/2010/main" val="2530843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BBA53-AB9D-4D6E-D1F1-2AEEEEAF72E0}"/>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E7B354B2-24CB-861D-398F-B3AB6B9FB3EA}"/>
              </a:ext>
            </a:extLst>
          </p:cNvPr>
          <p:cNvSpPr>
            <a:spLocks noGrp="1"/>
          </p:cNvSpPr>
          <p:nvPr>
            <p:ph type="subTitle" idx="1"/>
          </p:nvPr>
        </p:nvSpPr>
        <p:spPr/>
        <p:txBody>
          <a:bodyPr/>
          <a:lstStyle/>
          <a:p>
            <a:r>
              <a:rPr lang="it-IT" dirty="0"/>
              <a:t>03</a:t>
            </a:r>
          </a:p>
        </p:txBody>
      </p:sp>
      <p:sp>
        <p:nvSpPr>
          <p:cNvPr id="4" name="Segnaposto piè di pagina 3">
            <a:extLst>
              <a:ext uri="{FF2B5EF4-FFF2-40B4-BE49-F238E27FC236}">
                <a16:creationId xmlns:a16="http://schemas.microsoft.com/office/drawing/2014/main" id="{F03B5E44-83B5-C06B-DAA0-61CC2FD78F31}"/>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CA7F4066-B564-A4C9-6802-74EC380351BA}"/>
              </a:ext>
            </a:extLst>
          </p:cNvPr>
          <p:cNvSpPr>
            <a:spLocks noGrp="1"/>
          </p:cNvSpPr>
          <p:nvPr>
            <p:ph type="sldNum" sz="quarter" idx="12"/>
          </p:nvPr>
        </p:nvSpPr>
        <p:spPr/>
        <p:txBody>
          <a:bodyPr/>
          <a:lstStyle/>
          <a:p>
            <a:fld id="{4C3BC29B-08BD-4CAD-9D40-172B9445B69B}" type="slidenum">
              <a:rPr lang="it-IT" smtClean="0"/>
              <a:pPr/>
              <a:t>23</a:t>
            </a:fld>
            <a:endParaRPr lang="it-IT" dirty="0"/>
          </a:p>
        </p:txBody>
      </p:sp>
      <p:sp>
        <p:nvSpPr>
          <p:cNvPr id="8" name="Segnaposto testo 7">
            <a:extLst>
              <a:ext uri="{FF2B5EF4-FFF2-40B4-BE49-F238E27FC236}">
                <a16:creationId xmlns:a16="http://schemas.microsoft.com/office/drawing/2014/main" id="{01CDFA28-7FFD-7A15-FE10-AAF4DAE9C017}"/>
              </a:ext>
            </a:extLst>
          </p:cNvPr>
          <p:cNvSpPr>
            <a:spLocks noGrp="1"/>
          </p:cNvSpPr>
          <p:nvPr>
            <p:ph type="body" sz="quarter" idx="15"/>
          </p:nvPr>
        </p:nvSpPr>
        <p:spPr>
          <a:xfrm>
            <a:off x="1055688" y="1210540"/>
            <a:ext cx="6277210" cy="596996"/>
          </a:xfrm>
        </p:spPr>
        <p:txBody>
          <a:bodyPr anchor="ctr"/>
          <a:lstStyle/>
          <a:p>
            <a:r>
              <a:rPr lang="it-IT" sz="2400" i="1" dirty="0"/>
              <a:t>Esercitazione 6</a:t>
            </a:r>
          </a:p>
        </p:txBody>
      </p:sp>
      <p:sp>
        <p:nvSpPr>
          <p:cNvPr id="24" name="Titolo 1">
            <a:extLst>
              <a:ext uri="{FF2B5EF4-FFF2-40B4-BE49-F238E27FC236}">
                <a16:creationId xmlns:a16="http://schemas.microsoft.com/office/drawing/2014/main" id="{BFFE3792-7DF2-3777-FEDA-374F34E3A447}"/>
              </a:ext>
            </a:extLst>
          </p:cNvPr>
          <p:cNvSpPr>
            <a:spLocks noGrp="1"/>
          </p:cNvSpPr>
          <p:nvPr>
            <p:ph type="ctrTitle"/>
          </p:nvPr>
        </p:nvSpPr>
        <p:spPr/>
        <p:txBody>
          <a:bodyPr/>
          <a:lstStyle/>
          <a:p>
            <a:r>
              <a:rPr lang="it-IT" dirty="0"/>
              <a:t>Chatbot</a:t>
            </a:r>
          </a:p>
        </p:txBody>
      </p:sp>
      <p:pic>
        <p:nvPicPr>
          <p:cNvPr id="9" name="Immagine 8" descr="Immagine che contiene mammifero, aria aperta, volpe, albero&#10;&#10;Il contenuto generato dall'IA potrebbe non essere corretto.">
            <a:extLst>
              <a:ext uri="{FF2B5EF4-FFF2-40B4-BE49-F238E27FC236}">
                <a16:creationId xmlns:a16="http://schemas.microsoft.com/office/drawing/2014/main" id="{1C7A7ABB-E081-F02D-8DF5-FF1630F1F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
        <p:nvSpPr>
          <p:cNvPr id="10" name="TextBox 63">
            <a:extLst>
              <a:ext uri="{FF2B5EF4-FFF2-40B4-BE49-F238E27FC236}">
                <a16:creationId xmlns:a16="http://schemas.microsoft.com/office/drawing/2014/main" id="{F9FAABAE-FD48-82F1-78FD-F70EBCA4A4A3}"/>
              </a:ext>
            </a:extLst>
          </p:cNvPr>
          <p:cNvSpPr txBox="1"/>
          <p:nvPr/>
        </p:nvSpPr>
        <p:spPr>
          <a:xfrm>
            <a:off x="1055688" y="2011416"/>
            <a:ext cx="6230015" cy="2585323"/>
          </a:xfrm>
          <a:prstGeom prst="rect">
            <a:avLst/>
          </a:prstGeom>
          <a:noFill/>
        </p:spPr>
        <p:txBody>
          <a:bodyPr wrap="square" lIns="0" rIns="0" rtlCol="0" anchor="t">
            <a:spAutoFit/>
          </a:bodyPr>
          <a:lstStyle/>
          <a:p>
            <a:pPr marL="285750" indent="-285750">
              <a:buFont typeface="Arial" panose="020B0604020202020204" pitchFamily="34" charset="0"/>
              <a:buChar char="•"/>
            </a:pPr>
            <a:r>
              <a:rPr lang="it-IT" dirty="0"/>
              <a:t>Scrivere un prompt dettagliato per un modello di generazione di immagini che produca un’immagine il più possibile simile a quella fornita.</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Non potete utilizzare image-to–image.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Dovete lavorare solo tramite prompt testuale.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Si può lavorare per iterazioni successive.</a:t>
            </a:r>
          </a:p>
        </p:txBody>
      </p:sp>
    </p:spTree>
    <p:extLst>
      <p:ext uri="{BB962C8B-B14F-4D97-AF65-F5344CB8AC3E}">
        <p14:creationId xmlns:p14="http://schemas.microsoft.com/office/powerpoint/2010/main" val="3360967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C3128-B447-B6C6-7FD8-EC6EC4DFB48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E12A851-6DDB-693B-82DD-564060633BFF}"/>
              </a:ext>
            </a:extLst>
          </p:cNvPr>
          <p:cNvSpPr>
            <a:spLocks noGrp="1"/>
          </p:cNvSpPr>
          <p:nvPr>
            <p:ph type="ctrTitle"/>
          </p:nvPr>
        </p:nvSpPr>
        <p:spPr>
          <a:xfrm>
            <a:off x="2609849" y="3078134"/>
            <a:ext cx="6673932" cy="701731"/>
          </a:xfrm>
        </p:spPr>
        <p:txBody>
          <a:bodyPr/>
          <a:lstStyle/>
          <a:p>
            <a:r>
              <a:rPr lang="it-IT" dirty="0" err="1"/>
              <a:t>NotebookLM</a:t>
            </a:r>
            <a:endParaRPr lang="it-IT" dirty="0"/>
          </a:p>
        </p:txBody>
      </p:sp>
      <p:sp>
        <p:nvSpPr>
          <p:cNvPr id="3" name="Sottotitolo 2">
            <a:extLst>
              <a:ext uri="{FF2B5EF4-FFF2-40B4-BE49-F238E27FC236}">
                <a16:creationId xmlns:a16="http://schemas.microsoft.com/office/drawing/2014/main" id="{9EAD4E76-FD00-8FFA-91DE-BE2ED97FB783}"/>
              </a:ext>
            </a:extLst>
          </p:cNvPr>
          <p:cNvSpPr>
            <a:spLocks noGrp="1"/>
          </p:cNvSpPr>
          <p:nvPr>
            <p:ph type="subTitle" idx="1"/>
          </p:nvPr>
        </p:nvSpPr>
        <p:spPr>
          <a:xfrm>
            <a:off x="1020235" y="3175794"/>
            <a:ext cx="829734" cy="506412"/>
          </a:xfrm>
        </p:spPr>
        <p:txBody>
          <a:bodyPr/>
          <a:lstStyle/>
          <a:p>
            <a:r>
              <a:rPr lang="it-IT" dirty="0"/>
              <a:t>04</a:t>
            </a:r>
          </a:p>
        </p:txBody>
      </p:sp>
      <p:sp>
        <p:nvSpPr>
          <p:cNvPr id="5" name="Segnaposto numero diapositiva 4">
            <a:extLst>
              <a:ext uri="{FF2B5EF4-FFF2-40B4-BE49-F238E27FC236}">
                <a16:creationId xmlns:a16="http://schemas.microsoft.com/office/drawing/2014/main" id="{2829CE96-35DE-BBA9-A15B-FEAF0290672E}"/>
              </a:ext>
            </a:extLst>
          </p:cNvPr>
          <p:cNvSpPr>
            <a:spLocks noGrp="1"/>
          </p:cNvSpPr>
          <p:nvPr>
            <p:ph type="sldNum" sz="quarter" idx="12"/>
          </p:nvPr>
        </p:nvSpPr>
        <p:spPr/>
        <p:txBody>
          <a:bodyPr/>
          <a:lstStyle/>
          <a:p>
            <a:fld id="{4C3BC29B-08BD-4CAD-9D40-172B9445B69B}" type="slidenum">
              <a:rPr lang="it-IT" smtClean="0"/>
              <a:pPr/>
              <a:t>24</a:t>
            </a:fld>
            <a:endParaRPr lang="it-IT"/>
          </a:p>
        </p:txBody>
      </p:sp>
      <p:sp>
        <p:nvSpPr>
          <p:cNvPr id="6" name="Segnaposto piè di pagina 5">
            <a:extLst>
              <a:ext uri="{FF2B5EF4-FFF2-40B4-BE49-F238E27FC236}">
                <a16:creationId xmlns:a16="http://schemas.microsoft.com/office/drawing/2014/main" id="{D92F6084-C522-DD88-5657-51F545745E62}"/>
              </a:ext>
            </a:extLst>
          </p:cNvPr>
          <p:cNvSpPr>
            <a:spLocks noGrp="1"/>
          </p:cNvSpPr>
          <p:nvPr>
            <p:ph type="ftr" sz="quarter" idx="11"/>
          </p:nvPr>
        </p:nvSpPr>
        <p:spPr/>
        <p:txBody>
          <a:bodyPr/>
          <a:lstStyle/>
          <a:p>
            <a:r>
              <a:rPr lang="it-IT"/>
              <a:t>Lab. Applicazioni di Intelligenza Artificiale</a:t>
            </a:r>
            <a:endParaRPr lang="it-IT" dirty="0"/>
          </a:p>
        </p:txBody>
      </p:sp>
    </p:spTree>
    <p:extLst>
      <p:ext uri="{BB962C8B-B14F-4D97-AF65-F5344CB8AC3E}">
        <p14:creationId xmlns:p14="http://schemas.microsoft.com/office/powerpoint/2010/main" val="3660481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8BD83-E2FE-59BD-1178-96E15ECBD6C1}"/>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8A5EC699-E3A7-EF72-6786-6F0C4324D1C6}"/>
              </a:ext>
            </a:extLst>
          </p:cNvPr>
          <p:cNvSpPr txBox="1"/>
          <p:nvPr/>
        </p:nvSpPr>
        <p:spPr>
          <a:xfrm>
            <a:off x="1055685" y="2026490"/>
            <a:ext cx="10375045" cy="147732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indent="-342900" algn="just">
              <a:buFont typeface="Arial" panose="020B0604020202020204" pitchFamily="34" charset="0"/>
              <a:buChar char="•"/>
            </a:pPr>
            <a:r>
              <a:rPr lang="it-IT" b="1" dirty="0">
                <a:solidFill>
                  <a:sysClr val="windowText" lastClr="000000"/>
                </a:solidFill>
                <a:hlinkClick r:id="rId3"/>
              </a:rPr>
              <a:t>NotebookLM</a:t>
            </a:r>
            <a:r>
              <a:rPr lang="it-IT" dirty="0">
                <a:solidFill>
                  <a:sysClr val="windowText" lastClr="000000"/>
                </a:solidFill>
              </a:rPr>
              <a:t> è un’applicazione sviluppata da </a:t>
            </a:r>
            <a:r>
              <a:rPr lang="it-IT" b="1" dirty="0">
                <a:solidFill>
                  <a:sysClr val="windowText" lastClr="000000"/>
                </a:solidFill>
              </a:rPr>
              <a:t>Google </a:t>
            </a:r>
            <a:r>
              <a:rPr lang="it-IT" b="1" dirty="0" err="1">
                <a:solidFill>
                  <a:sysClr val="windowText" lastClr="000000"/>
                </a:solidFill>
              </a:rPr>
              <a:t>DeepMind</a:t>
            </a:r>
            <a:r>
              <a:rPr lang="it-IT" dirty="0">
                <a:solidFill>
                  <a:sysClr val="windowText" lastClr="000000"/>
                </a:solidFill>
              </a:rPr>
              <a:t> per creare notebook intelligenti alimentati da modelli linguistici (LLM).</a:t>
            </a:r>
          </a:p>
          <a:p>
            <a:pPr marL="800100" lvl="1" indent="-342900" algn="just">
              <a:buFont typeface="Font di sistema regolare"/>
              <a:buChar char="-"/>
            </a:pPr>
            <a:r>
              <a:rPr lang="it-IT" dirty="0"/>
              <a:t>📂 </a:t>
            </a:r>
            <a:r>
              <a:rPr lang="it-IT" dirty="0">
                <a:solidFill>
                  <a:sysClr val="windowText" lastClr="000000"/>
                </a:solidFill>
              </a:rPr>
              <a:t>Organizza i documenti e appunti.</a:t>
            </a:r>
          </a:p>
          <a:p>
            <a:pPr marL="800100" lvl="1" indent="-342900" algn="just">
              <a:buFont typeface="Font di sistema regolare"/>
              <a:buChar char="-"/>
            </a:pPr>
            <a:r>
              <a:rPr lang="it-IT" dirty="0"/>
              <a:t>🤖 </a:t>
            </a:r>
            <a:r>
              <a:rPr lang="it-IT" dirty="0">
                <a:solidFill>
                  <a:sysClr val="windowText" lastClr="000000"/>
                </a:solidFill>
              </a:rPr>
              <a:t>Comprende e riassume i contenuti</a:t>
            </a:r>
          </a:p>
          <a:p>
            <a:pPr marL="800100" lvl="1" indent="-342900" algn="just">
              <a:buFont typeface="Font di sistema regolare"/>
              <a:buChar char="-"/>
            </a:pPr>
            <a:r>
              <a:rPr lang="it-IT" dirty="0"/>
              <a:t>🗣️ </a:t>
            </a:r>
            <a:r>
              <a:rPr lang="it-IT" dirty="0">
                <a:solidFill>
                  <a:sysClr val="windowText" lastClr="000000"/>
                </a:solidFill>
              </a:rPr>
              <a:t>Genera testi o spiegazioni basate sulle fonti</a:t>
            </a:r>
          </a:p>
        </p:txBody>
      </p:sp>
      <p:sp>
        <p:nvSpPr>
          <p:cNvPr id="3" name="Sottotitolo 2">
            <a:extLst>
              <a:ext uri="{FF2B5EF4-FFF2-40B4-BE49-F238E27FC236}">
                <a16:creationId xmlns:a16="http://schemas.microsoft.com/office/drawing/2014/main" id="{EC828C7A-A64B-FADA-72C8-9B0D09F79C9D}"/>
              </a:ext>
            </a:extLst>
          </p:cNvPr>
          <p:cNvSpPr>
            <a:spLocks noGrp="1"/>
          </p:cNvSpPr>
          <p:nvPr>
            <p:ph type="subTitle" idx="1"/>
          </p:nvPr>
        </p:nvSpPr>
        <p:spPr/>
        <p:txBody>
          <a:bodyPr/>
          <a:lstStyle/>
          <a:p>
            <a:r>
              <a:rPr lang="it-IT" dirty="0">
                <a:latin typeface="Satoshi" pitchFamily="50" charset="0"/>
              </a:rPr>
              <a:t>04</a:t>
            </a:r>
          </a:p>
        </p:txBody>
      </p:sp>
      <p:sp>
        <p:nvSpPr>
          <p:cNvPr id="4" name="Segnaposto piè di pagina 3">
            <a:extLst>
              <a:ext uri="{FF2B5EF4-FFF2-40B4-BE49-F238E27FC236}">
                <a16:creationId xmlns:a16="http://schemas.microsoft.com/office/drawing/2014/main" id="{872D55DC-C275-DBD4-6488-6C280BC0C7B2}"/>
              </a:ext>
            </a:extLst>
          </p:cNvPr>
          <p:cNvSpPr>
            <a:spLocks noGrp="1"/>
          </p:cNvSpPr>
          <p:nvPr>
            <p:ph type="ftr" sz="quarter" idx="11"/>
          </p:nvPr>
        </p:nvSpPr>
        <p:spPr/>
        <p:txBody>
          <a:bodyPr/>
          <a:lstStyle/>
          <a:p>
            <a:r>
              <a:rPr lang="it-IT" dirty="0"/>
              <a:t>Lab. Applicazioni di Intelligenza Artificiale</a:t>
            </a:r>
          </a:p>
        </p:txBody>
      </p:sp>
      <p:sp>
        <p:nvSpPr>
          <p:cNvPr id="5" name="Segnaposto numero diapositiva 4">
            <a:extLst>
              <a:ext uri="{FF2B5EF4-FFF2-40B4-BE49-F238E27FC236}">
                <a16:creationId xmlns:a16="http://schemas.microsoft.com/office/drawing/2014/main" id="{26F3EA70-703C-A5C3-7704-A0FFEB572BAC}"/>
              </a:ext>
            </a:extLst>
          </p:cNvPr>
          <p:cNvSpPr>
            <a:spLocks noGrp="1"/>
          </p:cNvSpPr>
          <p:nvPr>
            <p:ph type="sldNum" sz="quarter" idx="12"/>
          </p:nvPr>
        </p:nvSpPr>
        <p:spPr/>
        <p:txBody>
          <a:bodyPr/>
          <a:lstStyle/>
          <a:p>
            <a:fld id="{4C3BC29B-08BD-4CAD-9D40-172B9445B69B}" type="slidenum">
              <a:rPr lang="it-IT" smtClean="0"/>
              <a:pPr/>
              <a:t>25</a:t>
            </a:fld>
            <a:endParaRPr lang="it-IT" dirty="0"/>
          </a:p>
        </p:txBody>
      </p:sp>
      <p:sp>
        <p:nvSpPr>
          <p:cNvPr id="8" name="Segnaposto testo 7">
            <a:extLst>
              <a:ext uri="{FF2B5EF4-FFF2-40B4-BE49-F238E27FC236}">
                <a16:creationId xmlns:a16="http://schemas.microsoft.com/office/drawing/2014/main" id="{FCC17DBC-A2DA-EC13-501B-78223E81A0F4}"/>
              </a:ext>
            </a:extLst>
          </p:cNvPr>
          <p:cNvSpPr>
            <a:spLocks noGrp="1"/>
          </p:cNvSpPr>
          <p:nvPr>
            <p:ph type="body" sz="quarter" idx="15"/>
          </p:nvPr>
        </p:nvSpPr>
        <p:spPr>
          <a:xfrm>
            <a:off x="1055687" y="1210540"/>
            <a:ext cx="10375045" cy="596996"/>
          </a:xfrm>
        </p:spPr>
        <p:txBody>
          <a:bodyPr anchor="ctr"/>
          <a:lstStyle/>
          <a:p>
            <a:r>
              <a:rPr lang="it-IT" sz="2400" dirty="0"/>
              <a:t>📘 NotebookLM</a:t>
            </a:r>
          </a:p>
        </p:txBody>
      </p:sp>
      <p:sp>
        <p:nvSpPr>
          <p:cNvPr id="24" name="Titolo 1">
            <a:extLst>
              <a:ext uri="{FF2B5EF4-FFF2-40B4-BE49-F238E27FC236}">
                <a16:creationId xmlns:a16="http://schemas.microsoft.com/office/drawing/2014/main" id="{A476693E-2542-6580-8177-39506B3BD94B}"/>
              </a:ext>
            </a:extLst>
          </p:cNvPr>
          <p:cNvSpPr>
            <a:spLocks noGrp="1"/>
          </p:cNvSpPr>
          <p:nvPr>
            <p:ph type="ctrTitle"/>
          </p:nvPr>
        </p:nvSpPr>
        <p:spPr/>
        <p:txBody>
          <a:bodyPr/>
          <a:lstStyle/>
          <a:p>
            <a:r>
              <a:rPr lang="it-IT" dirty="0"/>
              <a:t>NotebookLM</a:t>
            </a:r>
          </a:p>
        </p:txBody>
      </p:sp>
      <p:grpSp>
        <p:nvGrpSpPr>
          <p:cNvPr id="12" name="Gruppo 11">
            <a:extLst>
              <a:ext uri="{FF2B5EF4-FFF2-40B4-BE49-F238E27FC236}">
                <a16:creationId xmlns:a16="http://schemas.microsoft.com/office/drawing/2014/main" id="{C661A6F8-1D7B-2CA0-75F0-AAFA67BECB15}"/>
              </a:ext>
            </a:extLst>
          </p:cNvPr>
          <p:cNvGrpSpPr/>
          <p:nvPr/>
        </p:nvGrpSpPr>
        <p:grpSpPr>
          <a:xfrm>
            <a:off x="2061882" y="4082851"/>
            <a:ext cx="8068235" cy="1403552"/>
            <a:chOff x="2061882" y="4342137"/>
            <a:chExt cx="8068235" cy="1403552"/>
          </a:xfrm>
        </p:grpSpPr>
        <p:sp>
          <p:nvSpPr>
            <p:cNvPr id="9" name="CasellaDiTesto 8">
              <a:extLst>
                <a:ext uri="{FF2B5EF4-FFF2-40B4-BE49-F238E27FC236}">
                  <a16:creationId xmlns:a16="http://schemas.microsoft.com/office/drawing/2014/main" id="{197C0861-D27E-70D6-BF05-23500B7B8839}"/>
                </a:ext>
              </a:extLst>
            </p:cNvPr>
            <p:cNvSpPr txBox="1"/>
            <p:nvPr/>
          </p:nvSpPr>
          <p:spPr>
            <a:xfrm>
              <a:off x="2061882" y="5099358"/>
              <a:ext cx="806823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a:solidFill>
                    <a:sysClr val="windowText" lastClr="000000"/>
                  </a:solidFill>
                </a:rPr>
                <a:t>Un </a:t>
              </a:r>
              <a:r>
                <a:rPr lang="it-IT" b="1" dirty="0">
                  <a:solidFill>
                    <a:sysClr val="windowText" lastClr="000000"/>
                  </a:solidFill>
                </a:rPr>
                <a:t>assistente personale </a:t>
              </a:r>
              <a:r>
                <a:rPr lang="it-IT" dirty="0">
                  <a:solidFill>
                    <a:sysClr val="windowText" lastClr="000000"/>
                  </a:solidFill>
                </a:rPr>
                <a:t>che studia i materiali forniti e aiuta ad elaborarli in modo chiaro e coerente</a:t>
              </a:r>
              <a:endParaRPr lang="it-IT" b="1" dirty="0">
                <a:solidFill>
                  <a:sysClr val="windowText" lastClr="000000"/>
                </a:solidFill>
              </a:endParaRPr>
            </a:p>
          </p:txBody>
        </p:sp>
        <p:sp>
          <p:nvSpPr>
            <p:cNvPr id="11" name="Freccia destra 10">
              <a:extLst>
                <a:ext uri="{FF2B5EF4-FFF2-40B4-BE49-F238E27FC236}">
                  <a16:creationId xmlns:a16="http://schemas.microsoft.com/office/drawing/2014/main" id="{7504B17F-8AA4-02EB-CA37-2161EBF0FD4C}"/>
                </a:ext>
              </a:extLst>
            </p:cNvPr>
            <p:cNvSpPr/>
            <p:nvPr/>
          </p:nvSpPr>
          <p:spPr>
            <a:xfrm rot="5400000">
              <a:off x="6013291" y="4389492"/>
              <a:ext cx="459835" cy="365126"/>
            </a:xfrm>
            <a:prstGeom prst="rightArrow">
              <a:avLst/>
            </a:prstGeom>
            <a:solidFill>
              <a:schemeClr val="tx2">
                <a:lumMod val="50000"/>
                <a:lumOff val="50000"/>
              </a:schemeClr>
            </a:solidFill>
            <a:ln w="28575" cap="rnd">
              <a:solidFill>
                <a:schemeClr val="tx2"/>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latin typeface="Satoshi" pitchFamily="50" charset="0"/>
              </a:endParaRPr>
            </a:p>
          </p:txBody>
        </p:sp>
      </p:grpSp>
      <p:pic>
        <p:nvPicPr>
          <p:cNvPr id="13" name="Immagine 12">
            <a:extLst>
              <a:ext uri="{FF2B5EF4-FFF2-40B4-BE49-F238E27FC236}">
                <a16:creationId xmlns:a16="http://schemas.microsoft.com/office/drawing/2014/main" id="{2EDFC4B4-AD8B-C2D4-4183-3BA455F48048}"/>
              </a:ext>
            </a:extLst>
          </p:cNvPr>
          <p:cNvPicPr>
            <a:picLocks noChangeAspect="1"/>
          </p:cNvPicPr>
          <p:nvPr/>
        </p:nvPicPr>
        <p:blipFill>
          <a:blip r:embed="rId4"/>
          <a:stretch>
            <a:fillRect/>
          </a:stretch>
        </p:blipFill>
        <p:spPr>
          <a:xfrm>
            <a:off x="8821269" y="3441306"/>
            <a:ext cx="1852128" cy="429751"/>
          </a:xfrm>
          <a:prstGeom prst="rect">
            <a:avLst/>
          </a:prstGeom>
        </p:spPr>
      </p:pic>
      <p:pic>
        <p:nvPicPr>
          <p:cNvPr id="14" name="Immagine 13">
            <a:extLst>
              <a:ext uri="{FF2B5EF4-FFF2-40B4-BE49-F238E27FC236}">
                <a16:creationId xmlns:a16="http://schemas.microsoft.com/office/drawing/2014/main" id="{77F2207A-E8BC-6992-5C16-5D561BAA6E17}"/>
              </a:ext>
            </a:extLst>
          </p:cNvPr>
          <p:cNvPicPr>
            <a:picLocks noChangeAspect="1"/>
          </p:cNvPicPr>
          <p:nvPr/>
        </p:nvPicPr>
        <p:blipFill>
          <a:blip r:embed="rId5"/>
          <a:srcRect l="8785" t="41412" r="12341" b="41979"/>
          <a:stretch>
            <a:fillRect/>
          </a:stretch>
        </p:blipFill>
        <p:spPr>
          <a:xfrm>
            <a:off x="8052631" y="2783431"/>
            <a:ext cx="3389405" cy="446081"/>
          </a:xfrm>
          <a:prstGeom prst="rect">
            <a:avLst/>
          </a:prstGeom>
        </p:spPr>
      </p:pic>
    </p:spTree>
    <p:extLst>
      <p:ext uri="{BB962C8B-B14F-4D97-AF65-F5344CB8AC3E}">
        <p14:creationId xmlns:p14="http://schemas.microsoft.com/office/powerpoint/2010/main" val="3052229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38949-D5C8-423C-BB55-DDC4E4792EA4}"/>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F2008848-5505-E132-2948-81DC8950FAB4}"/>
              </a:ext>
            </a:extLst>
          </p:cNvPr>
          <p:cNvSpPr>
            <a:spLocks noGrp="1"/>
          </p:cNvSpPr>
          <p:nvPr>
            <p:ph type="subTitle" idx="1"/>
          </p:nvPr>
        </p:nvSpPr>
        <p:spPr/>
        <p:txBody>
          <a:bodyPr/>
          <a:lstStyle/>
          <a:p>
            <a:r>
              <a:rPr lang="it-IT" dirty="0"/>
              <a:t>04</a:t>
            </a:r>
          </a:p>
        </p:txBody>
      </p:sp>
      <p:sp>
        <p:nvSpPr>
          <p:cNvPr id="4" name="Segnaposto piè di pagina 3">
            <a:extLst>
              <a:ext uri="{FF2B5EF4-FFF2-40B4-BE49-F238E27FC236}">
                <a16:creationId xmlns:a16="http://schemas.microsoft.com/office/drawing/2014/main" id="{BDD5A5FA-DA12-436D-D5FE-40FA81A62D03}"/>
              </a:ext>
            </a:extLst>
          </p:cNvPr>
          <p:cNvSpPr>
            <a:spLocks noGrp="1"/>
          </p:cNvSpPr>
          <p:nvPr>
            <p:ph type="ftr" sz="quarter" idx="11"/>
          </p:nvPr>
        </p:nvSpPr>
        <p:spPr/>
        <p:txBody>
          <a:bodyPr/>
          <a:lstStyle/>
          <a:p>
            <a:r>
              <a:rPr lang="it-IT" dirty="0"/>
              <a:t>Lab. Applicazioni di Intelligenza Artificiale</a:t>
            </a:r>
          </a:p>
        </p:txBody>
      </p:sp>
      <p:sp>
        <p:nvSpPr>
          <p:cNvPr id="5" name="Segnaposto numero diapositiva 4">
            <a:extLst>
              <a:ext uri="{FF2B5EF4-FFF2-40B4-BE49-F238E27FC236}">
                <a16:creationId xmlns:a16="http://schemas.microsoft.com/office/drawing/2014/main" id="{6EBE378B-E5F1-A35C-2958-7376EB66E86B}"/>
              </a:ext>
            </a:extLst>
          </p:cNvPr>
          <p:cNvSpPr>
            <a:spLocks noGrp="1"/>
          </p:cNvSpPr>
          <p:nvPr>
            <p:ph type="sldNum" sz="quarter" idx="12"/>
          </p:nvPr>
        </p:nvSpPr>
        <p:spPr/>
        <p:txBody>
          <a:bodyPr/>
          <a:lstStyle/>
          <a:p>
            <a:fld id="{4C3BC29B-08BD-4CAD-9D40-172B9445B69B}" type="slidenum">
              <a:rPr lang="it-IT" smtClean="0"/>
              <a:pPr/>
              <a:t>26</a:t>
            </a:fld>
            <a:endParaRPr lang="it-IT" dirty="0"/>
          </a:p>
        </p:txBody>
      </p:sp>
      <p:sp>
        <p:nvSpPr>
          <p:cNvPr id="8" name="Segnaposto testo 7">
            <a:extLst>
              <a:ext uri="{FF2B5EF4-FFF2-40B4-BE49-F238E27FC236}">
                <a16:creationId xmlns:a16="http://schemas.microsoft.com/office/drawing/2014/main" id="{957532CC-D25C-0B5E-F70B-2CBDAB51824E}"/>
              </a:ext>
            </a:extLst>
          </p:cNvPr>
          <p:cNvSpPr>
            <a:spLocks noGrp="1"/>
          </p:cNvSpPr>
          <p:nvPr>
            <p:ph type="body" sz="quarter" idx="15"/>
          </p:nvPr>
        </p:nvSpPr>
        <p:spPr>
          <a:xfrm>
            <a:off x="1055687" y="1210540"/>
            <a:ext cx="10375045" cy="596996"/>
          </a:xfrm>
        </p:spPr>
        <p:txBody>
          <a:bodyPr anchor="ctr"/>
          <a:lstStyle/>
          <a:p>
            <a:r>
              <a:rPr lang="it-IT" sz="2400" dirty="0"/>
              <a:t>🖥️ L’interfaccia di NotebookLM</a:t>
            </a:r>
          </a:p>
        </p:txBody>
      </p:sp>
      <p:sp>
        <p:nvSpPr>
          <p:cNvPr id="24" name="Titolo 1">
            <a:extLst>
              <a:ext uri="{FF2B5EF4-FFF2-40B4-BE49-F238E27FC236}">
                <a16:creationId xmlns:a16="http://schemas.microsoft.com/office/drawing/2014/main" id="{D8D32B98-E55A-8702-ED77-D1C8F67DFB76}"/>
              </a:ext>
            </a:extLst>
          </p:cNvPr>
          <p:cNvSpPr>
            <a:spLocks noGrp="1"/>
          </p:cNvSpPr>
          <p:nvPr>
            <p:ph type="ctrTitle"/>
          </p:nvPr>
        </p:nvSpPr>
        <p:spPr/>
        <p:txBody>
          <a:bodyPr/>
          <a:lstStyle/>
          <a:p>
            <a:r>
              <a:rPr lang="it-IT" dirty="0"/>
              <a:t>NotebookLM</a:t>
            </a:r>
          </a:p>
        </p:txBody>
      </p:sp>
      <p:pic>
        <p:nvPicPr>
          <p:cNvPr id="7" name="Immagine 6" descr="Immagine che contiene software, Software multimediale, testo, multimediale&#10;&#10;Il contenuto generato dall'IA potrebbe non essere corretto.">
            <a:extLst>
              <a:ext uri="{FF2B5EF4-FFF2-40B4-BE49-F238E27FC236}">
                <a16:creationId xmlns:a16="http://schemas.microsoft.com/office/drawing/2014/main" id="{8F7C702C-ACDC-DD5C-1DD9-43D346CD7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125" y="2061614"/>
            <a:ext cx="8001000" cy="4217193"/>
          </a:xfrm>
          <a:prstGeom prst="rect">
            <a:avLst/>
          </a:prstGeom>
        </p:spPr>
      </p:pic>
      <p:grpSp>
        <p:nvGrpSpPr>
          <p:cNvPr id="11" name="Gruppo 10">
            <a:extLst>
              <a:ext uri="{FF2B5EF4-FFF2-40B4-BE49-F238E27FC236}">
                <a16:creationId xmlns:a16="http://schemas.microsoft.com/office/drawing/2014/main" id="{8B39C497-10D8-3098-D0B9-4B47B8D3BC46}"/>
              </a:ext>
            </a:extLst>
          </p:cNvPr>
          <p:cNvGrpSpPr/>
          <p:nvPr/>
        </p:nvGrpSpPr>
        <p:grpSpPr>
          <a:xfrm>
            <a:off x="3069903" y="2821803"/>
            <a:ext cx="5934527" cy="1495145"/>
            <a:chOff x="3069903" y="2821803"/>
            <a:chExt cx="5934527" cy="1495145"/>
          </a:xfrm>
        </p:grpSpPr>
        <p:sp>
          <p:nvSpPr>
            <p:cNvPr id="9" name="Freccia destra 8">
              <a:extLst>
                <a:ext uri="{FF2B5EF4-FFF2-40B4-BE49-F238E27FC236}">
                  <a16:creationId xmlns:a16="http://schemas.microsoft.com/office/drawing/2014/main" id="{79C1F253-C158-C209-393D-42D194FCDCF7}"/>
                </a:ext>
              </a:extLst>
            </p:cNvPr>
            <p:cNvSpPr/>
            <p:nvPr/>
          </p:nvSpPr>
          <p:spPr>
            <a:xfrm rot="16200000">
              <a:off x="8642387" y="2791703"/>
              <a:ext cx="331944" cy="392143"/>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destra 9">
              <a:extLst>
                <a:ext uri="{FF2B5EF4-FFF2-40B4-BE49-F238E27FC236}">
                  <a16:creationId xmlns:a16="http://schemas.microsoft.com/office/drawing/2014/main" id="{E3841F70-DE9E-5CF8-4A47-458F24D3DC83}"/>
                </a:ext>
              </a:extLst>
            </p:cNvPr>
            <p:cNvSpPr/>
            <p:nvPr/>
          </p:nvSpPr>
          <p:spPr>
            <a:xfrm rot="16200000">
              <a:off x="3031586" y="3886487"/>
              <a:ext cx="468778" cy="392143"/>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145998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CD3FA-C6EC-C5D8-0460-5DA1287387E4}"/>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9861579D-EF6E-3AA6-EE30-197867182732}"/>
              </a:ext>
            </a:extLst>
          </p:cNvPr>
          <p:cNvSpPr>
            <a:spLocks noGrp="1"/>
          </p:cNvSpPr>
          <p:nvPr>
            <p:ph type="subTitle" idx="1"/>
          </p:nvPr>
        </p:nvSpPr>
        <p:spPr/>
        <p:txBody>
          <a:bodyPr/>
          <a:lstStyle/>
          <a:p>
            <a:r>
              <a:rPr lang="it-IT" dirty="0"/>
              <a:t>01</a:t>
            </a:r>
          </a:p>
        </p:txBody>
      </p:sp>
      <p:sp>
        <p:nvSpPr>
          <p:cNvPr id="4" name="Segnaposto piè di pagina 3">
            <a:extLst>
              <a:ext uri="{FF2B5EF4-FFF2-40B4-BE49-F238E27FC236}">
                <a16:creationId xmlns:a16="http://schemas.microsoft.com/office/drawing/2014/main" id="{048D7031-8044-6DFF-82FF-FF6472BF492F}"/>
              </a:ext>
            </a:extLst>
          </p:cNvPr>
          <p:cNvSpPr>
            <a:spLocks noGrp="1"/>
          </p:cNvSpPr>
          <p:nvPr>
            <p:ph type="ftr" sz="quarter" idx="11"/>
          </p:nvPr>
        </p:nvSpPr>
        <p:spPr/>
        <p:txBody>
          <a:bodyPr/>
          <a:lstStyle/>
          <a:p>
            <a:r>
              <a:rPr lang="it-IT" dirty="0"/>
              <a:t>Lab. Applicazioni di Intelligenza Artificiale</a:t>
            </a:r>
          </a:p>
        </p:txBody>
      </p:sp>
      <p:sp>
        <p:nvSpPr>
          <p:cNvPr id="5" name="Segnaposto numero diapositiva 4">
            <a:extLst>
              <a:ext uri="{FF2B5EF4-FFF2-40B4-BE49-F238E27FC236}">
                <a16:creationId xmlns:a16="http://schemas.microsoft.com/office/drawing/2014/main" id="{26C358EE-8656-FBA1-4E5F-E4D01354A8FA}"/>
              </a:ext>
            </a:extLst>
          </p:cNvPr>
          <p:cNvSpPr>
            <a:spLocks noGrp="1"/>
          </p:cNvSpPr>
          <p:nvPr>
            <p:ph type="sldNum" sz="quarter" idx="12"/>
          </p:nvPr>
        </p:nvSpPr>
        <p:spPr/>
        <p:txBody>
          <a:bodyPr/>
          <a:lstStyle/>
          <a:p>
            <a:fld id="{4C3BC29B-08BD-4CAD-9D40-172B9445B69B}" type="slidenum">
              <a:rPr lang="it-IT" smtClean="0"/>
              <a:pPr/>
              <a:t>27</a:t>
            </a:fld>
            <a:endParaRPr lang="it-IT" dirty="0"/>
          </a:p>
        </p:txBody>
      </p:sp>
      <p:sp>
        <p:nvSpPr>
          <p:cNvPr id="8" name="Segnaposto testo 7">
            <a:extLst>
              <a:ext uri="{FF2B5EF4-FFF2-40B4-BE49-F238E27FC236}">
                <a16:creationId xmlns:a16="http://schemas.microsoft.com/office/drawing/2014/main" id="{8C3A5F5D-2650-0AC7-A3F3-7AE9A4AA3A11}"/>
              </a:ext>
            </a:extLst>
          </p:cNvPr>
          <p:cNvSpPr>
            <a:spLocks noGrp="1"/>
          </p:cNvSpPr>
          <p:nvPr>
            <p:ph type="body" sz="quarter" idx="15"/>
          </p:nvPr>
        </p:nvSpPr>
        <p:spPr>
          <a:xfrm>
            <a:off x="1055688" y="1210540"/>
            <a:ext cx="7546052" cy="596996"/>
          </a:xfrm>
        </p:spPr>
        <p:txBody>
          <a:bodyPr anchor="ctr"/>
          <a:lstStyle/>
          <a:p>
            <a:r>
              <a:rPr lang="it-IT" sz="2400" i="1" dirty="0"/>
              <a:t>Aggiungere le fonti</a:t>
            </a:r>
            <a:endParaRPr lang="it-IT" sz="2400" dirty="0"/>
          </a:p>
        </p:txBody>
      </p:sp>
      <p:sp>
        <p:nvSpPr>
          <p:cNvPr id="24" name="Titolo 1">
            <a:extLst>
              <a:ext uri="{FF2B5EF4-FFF2-40B4-BE49-F238E27FC236}">
                <a16:creationId xmlns:a16="http://schemas.microsoft.com/office/drawing/2014/main" id="{7C4BBD8F-AD43-1956-F5FE-1FF352F30B9F}"/>
              </a:ext>
            </a:extLst>
          </p:cNvPr>
          <p:cNvSpPr>
            <a:spLocks noGrp="1"/>
          </p:cNvSpPr>
          <p:nvPr>
            <p:ph type="ctrTitle"/>
          </p:nvPr>
        </p:nvSpPr>
        <p:spPr/>
        <p:txBody>
          <a:bodyPr/>
          <a:lstStyle/>
          <a:p>
            <a:r>
              <a:rPr lang="it-IT" dirty="0" err="1"/>
              <a:t>NotebookLM</a:t>
            </a:r>
            <a:endParaRPr lang="it-IT" dirty="0"/>
          </a:p>
        </p:txBody>
      </p:sp>
      <p:pic>
        <p:nvPicPr>
          <p:cNvPr id="6" name="Immagine 5" descr="Immagine che contiene testo, schermata, software, Software multimediale&#10;&#10;Il contenuto generato dall'IA potrebbe non essere corretto.">
            <a:extLst>
              <a:ext uri="{FF2B5EF4-FFF2-40B4-BE49-F238E27FC236}">
                <a16:creationId xmlns:a16="http://schemas.microsoft.com/office/drawing/2014/main" id="{DE00ED10-3A9B-E9D5-0B3D-C105A0A4D988}"/>
              </a:ext>
            </a:extLst>
          </p:cNvPr>
          <p:cNvPicPr>
            <a:picLocks noChangeAspect="1"/>
          </p:cNvPicPr>
          <p:nvPr/>
        </p:nvPicPr>
        <p:blipFill>
          <a:blip r:embed="rId3"/>
          <a:stretch>
            <a:fillRect/>
          </a:stretch>
        </p:blipFill>
        <p:spPr>
          <a:xfrm>
            <a:off x="1055688" y="2029378"/>
            <a:ext cx="5348588" cy="4088253"/>
          </a:xfrm>
          <a:prstGeom prst="rect">
            <a:avLst/>
          </a:prstGeom>
        </p:spPr>
      </p:pic>
      <p:sp>
        <p:nvSpPr>
          <p:cNvPr id="7" name="TextBox 63">
            <a:extLst>
              <a:ext uri="{FF2B5EF4-FFF2-40B4-BE49-F238E27FC236}">
                <a16:creationId xmlns:a16="http://schemas.microsoft.com/office/drawing/2014/main" id="{05467C0E-51FD-8369-7D25-2AE36192977D}"/>
              </a:ext>
            </a:extLst>
          </p:cNvPr>
          <p:cNvSpPr txBox="1"/>
          <p:nvPr/>
        </p:nvSpPr>
        <p:spPr>
          <a:xfrm>
            <a:off x="6560082" y="2029378"/>
            <a:ext cx="4843257" cy="3139321"/>
          </a:xfrm>
          <a:prstGeom prst="rect">
            <a:avLst/>
          </a:prstGeom>
          <a:noFill/>
        </p:spPr>
        <p:txBody>
          <a:bodyPr wrap="square" lIns="0" rIns="0" rtlCol="0" anchor="t">
            <a:spAutoFit/>
          </a:bodyPr>
          <a:lstStyle/>
          <a:p>
            <a:pPr marL="285750" indent="-285750">
              <a:buFont typeface="Arial" panose="020B0604020202020204" pitchFamily="34" charset="0"/>
              <a:buChar char="•"/>
            </a:pPr>
            <a:r>
              <a:rPr lang="it-IT" dirty="0"/>
              <a:t>Possono essere caricati file presenti sul proprio computer o tramite link di Google Drive.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Posso essere caricati file di tipo testuale, immagini o audio. Sono ammessi diversi formati, tra cui: pdf, </a:t>
            </a:r>
            <a:r>
              <a:rPr lang="it-IT" dirty="0" err="1"/>
              <a:t>txt</a:t>
            </a:r>
            <a:r>
              <a:rPr lang="it-IT" dirty="0"/>
              <a:t>, docx, csv, </a:t>
            </a:r>
            <a:r>
              <a:rPr lang="it-IT" dirty="0" err="1"/>
              <a:t>bmp</a:t>
            </a:r>
            <a:r>
              <a:rPr lang="it-IT" dirty="0"/>
              <a:t>, gif, png.</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Possibilità di trovare nuove fonti sul web tramite ricerca normale o deep </a:t>
            </a:r>
            <a:r>
              <a:rPr lang="it-IT" dirty="0" err="1"/>
              <a:t>research</a:t>
            </a:r>
            <a:r>
              <a:rPr lang="it-IT" dirty="0"/>
              <a:t>.</a:t>
            </a:r>
          </a:p>
        </p:txBody>
      </p:sp>
    </p:spTree>
    <p:extLst>
      <p:ext uri="{BB962C8B-B14F-4D97-AF65-F5344CB8AC3E}">
        <p14:creationId xmlns:p14="http://schemas.microsoft.com/office/powerpoint/2010/main" val="578593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A7D0B-0B46-F26C-484E-84320998F45D}"/>
            </a:ext>
          </a:extLst>
        </p:cNvPr>
        <p:cNvGrpSpPr/>
        <p:nvPr/>
      </p:nvGrpSpPr>
      <p:grpSpPr>
        <a:xfrm>
          <a:off x="0" y="0"/>
          <a:ext cx="0" cy="0"/>
          <a:chOff x="0" y="0"/>
          <a:chExt cx="0" cy="0"/>
        </a:xfrm>
      </p:grpSpPr>
      <p:pic>
        <p:nvPicPr>
          <p:cNvPr id="7" name="Immagine 6" descr="Immagine che contiene schermata, testo, software, Software multimediale&#10;&#10;Il contenuto generato dall'IA potrebbe non essere corretto.">
            <a:extLst>
              <a:ext uri="{FF2B5EF4-FFF2-40B4-BE49-F238E27FC236}">
                <a16:creationId xmlns:a16="http://schemas.microsoft.com/office/drawing/2014/main" id="{2FCAA42D-D26F-AC81-5603-7D0A3A552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865" y="2070601"/>
            <a:ext cx="8294688" cy="4208206"/>
          </a:xfrm>
          <a:prstGeom prst="rect">
            <a:avLst/>
          </a:prstGeom>
        </p:spPr>
      </p:pic>
      <p:sp>
        <p:nvSpPr>
          <p:cNvPr id="3" name="Sottotitolo 2">
            <a:extLst>
              <a:ext uri="{FF2B5EF4-FFF2-40B4-BE49-F238E27FC236}">
                <a16:creationId xmlns:a16="http://schemas.microsoft.com/office/drawing/2014/main" id="{60B90B9A-1EB7-067F-9414-C2D456D07E6E}"/>
              </a:ext>
            </a:extLst>
          </p:cNvPr>
          <p:cNvSpPr>
            <a:spLocks noGrp="1"/>
          </p:cNvSpPr>
          <p:nvPr>
            <p:ph type="subTitle" idx="1"/>
          </p:nvPr>
        </p:nvSpPr>
        <p:spPr/>
        <p:txBody>
          <a:bodyPr/>
          <a:lstStyle/>
          <a:p>
            <a:r>
              <a:rPr lang="it-IT" dirty="0"/>
              <a:t>04</a:t>
            </a:r>
          </a:p>
        </p:txBody>
      </p:sp>
      <p:sp>
        <p:nvSpPr>
          <p:cNvPr id="4" name="Segnaposto piè di pagina 3">
            <a:extLst>
              <a:ext uri="{FF2B5EF4-FFF2-40B4-BE49-F238E27FC236}">
                <a16:creationId xmlns:a16="http://schemas.microsoft.com/office/drawing/2014/main" id="{D19ACF5F-BBC2-BBB7-3BD0-5AB044F2AE52}"/>
              </a:ext>
            </a:extLst>
          </p:cNvPr>
          <p:cNvSpPr>
            <a:spLocks noGrp="1"/>
          </p:cNvSpPr>
          <p:nvPr>
            <p:ph type="ftr" sz="quarter" idx="11"/>
          </p:nvPr>
        </p:nvSpPr>
        <p:spPr/>
        <p:txBody>
          <a:bodyPr/>
          <a:lstStyle/>
          <a:p>
            <a:r>
              <a:rPr lang="it-IT" dirty="0"/>
              <a:t>Lab. Applicazioni di Intelligenza Artificiale</a:t>
            </a:r>
          </a:p>
        </p:txBody>
      </p:sp>
      <p:sp>
        <p:nvSpPr>
          <p:cNvPr id="5" name="Segnaposto numero diapositiva 4">
            <a:extLst>
              <a:ext uri="{FF2B5EF4-FFF2-40B4-BE49-F238E27FC236}">
                <a16:creationId xmlns:a16="http://schemas.microsoft.com/office/drawing/2014/main" id="{48FA91F9-FA67-6E29-633D-FF6C2926FC6E}"/>
              </a:ext>
            </a:extLst>
          </p:cNvPr>
          <p:cNvSpPr>
            <a:spLocks noGrp="1"/>
          </p:cNvSpPr>
          <p:nvPr>
            <p:ph type="sldNum" sz="quarter" idx="12"/>
          </p:nvPr>
        </p:nvSpPr>
        <p:spPr/>
        <p:txBody>
          <a:bodyPr/>
          <a:lstStyle/>
          <a:p>
            <a:fld id="{4C3BC29B-08BD-4CAD-9D40-172B9445B69B}" type="slidenum">
              <a:rPr lang="it-IT" smtClean="0"/>
              <a:pPr/>
              <a:t>28</a:t>
            </a:fld>
            <a:endParaRPr lang="it-IT" dirty="0"/>
          </a:p>
        </p:txBody>
      </p:sp>
      <p:sp>
        <p:nvSpPr>
          <p:cNvPr id="8" name="Segnaposto testo 7">
            <a:extLst>
              <a:ext uri="{FF2B5EF4-FFF2-40B4-BE49-F238E27FC236}">
                <a16:creationId xmlns:a16="http://schemas.microsoft.com/office/drawing/2014/main" id="{553E7D76-1B93-B44E-FECB-A1CE6B469AD6}"/>
              </a:ext>
            </a:extLst>
          </p:cNvPr>
          <p:cNvSpPr>
            <a:spLocks noGrp="1"/>
          </p:cNvSpPr>
          <p:nvPr>
            <p:ph type="body" sz="quarter" idx="15"/>
          </p:nvPr>
        </p:nvSpPr>
        <p:spPr>
          <a:xfrm>
            <a:off x="1055687" y="1210540"/>
            <a:ext cx="10375045" cy="596996"/>
          </a:xfrm>
        </p:spPr>
        <p:txBody>
          <a:bodyPr anchor="ctr"/>
          <a:lstStyle/>
          <a:p>
            <a:r>
              <a:rPr lang="it-IT" sz="2400" dirty="0"/>
              <a:t>📓 Il Notebook</a:t>
            </a:r>
          </a:p>
        </p:txBody>
      </p:sp>
      <p:sp>
        <p:nvSpPr>
          <p:cNvPr id="24" name="Titolo 1">
            <a:extLst>
              <a:ext uri="{FF2B5EF4-FFF2-40B4-BE49-F238E27FC236}">
                <a16:creationId xmlns:a16="http://schemas.microsoft.com/office/drawing/2014/main" id="{9560C540-53FA-1B4A-F52D-5D689E33DE8E}"/>
              </a:ext>
            </a:extLst>
          </p:cNvPr>
          <p:cNvSpPr>
            <a:spLocks noGrp="1"/>
          </p:cNvSpPr>
          <p:nvPr>
            <p:ph type="ctrTitle"/>
          </p:nvPr>
        </p:nvSpPr>
        <p:spPr/>
        <p:txBody>
          <a:bodyPr/>
          <a:lstStyle/>
          <a:p>
            <a:r>
              <a:rPr lang="it-IT" dirty="0"/>
              <a:t>NotebookLM</a:t>
            </a:r>
          </a:p>
        </p:txBody>
      </p:sp>
    </p:spTree>
    <p:extLst>
      <p:ext uri="{BB962C8B-B14F-4D97-AF65-F5344CB8AC3E}">
        <p14:creationId xmlns:p14="http://schemas.microsoft.com/office/powerpoint/2010/main" val="889927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938CF-7025-2250-EE9A-CD21C7496BAB}"/>
            </a:ext>
          </a:extLst>
        </p:cNvPr>
        <p:cNvGrpSpPr/>
        <p:nvPr/>
      </p:nvGrpSpPr>
      <p:grpSpPr>
        <a:xfrm>
          <a:off x="0" y="0"/>
          <a:ext cx="0" cy="0"/>
          <a:chOff x="0" y="0"/>
          <a:chExt cx="0" cy="0"/>
        </a:xfrm>
      </p:grpSpPr>
      <p:pic>
        <p:nvPicPr>
          <p:cNvPr id="7" name="Immagine 6" descr="Immagine che contiene schermata, testo, software, Software multimediale&#10;&#10;Il contenuto generato dall'IA potrebbe non essere corretto.">
            <a:extLst>
              <a:ext uri="{FF2B5EF4-FFF2-40B4-BE49-F238E27FC236}">
                <a16:creationId xmlns:a16="http://schemas.microsoft.com/office/drawing/2014/main" id="{EF06B21E-B7DF-E9F2-0C5A-03C533095F9F}"/>
              </a:ext>
            </a:extLst>
          </p:cNvPr>
          <p:cNvPicPr>
            <a:picLocks noChangeAspect="1"/>
          </p:cNvPicPr>
          <p:nvPr/>
        </p:nvPicPr>
        <p:blipFill>
          <a:blip r:embed="rId3">
            <a:extLst>
              <a:ext uri="{28A0092B-C50C-407E-A947-70E740481C1C}">
                <a14:useLocalDpi xmlns:a14="http://schemas.microsoft.com/office/drawing/2010/main" val="0"/>
              </a:ext>
            </a:extLst>
          </a:blip>
          <a:srcRect l="304" t="6024" r="74084" b="1473"/>
          <a:stretch>
            <a:fillRect/>
          </a:stretch>
        </p:blipFill>
        <p:spPr>
          <a:xfrm>
            <a:off x="1169101" y="2030734"/>
            <a:ext cx="2318378" cy="4248073"/>
          </a:xfrm>
          <a:prstGeom prst="rect">
            <a:avLst/>
          </a:prstGeom>
          <a:ln w="38100">
            <a:noFill/>
          </a:ln>
        </p:spPr>
      </p:pic>
      <p:sp>
        <p:nvSpPr>
          <p:cNvPr id="3" name="Sottotitolo 2">
            <a:extLst>
              <a:ext uri="{FF2B5EF4-FFF2-40B4-BE49-F238E27FC236}">
                <a16:creationId xmlns:a16="http://schemas.microsoft.com/office/drawing/2014/main" id="{EED9364F-6933-E281-0B7A-6F4513BB2EEB}"/>
              </a:ext>
            </a:extLst>
          </p:cNvPr>
          <p:cNvSpPr>
            <a:spLocks noGrp="1"/>
          </p:cNvSpPr>
          <p:nvPr>
            <p:ph type="subTitle" idx="1"/>
          </p:nvPr>
        </p:nvSpPr>
        <p:spPr/>
        <p:txBody>
          <a:bodyPr/>
          <a:lstStyle/>
          <a:p>
            <a:r>
              <a:rPr lang="it-IT" dirty="0"/>
              <a:t>04</a:t>
            </a:r>
          </a:p>
        </p:txBody>
      </p:sp>
      <p:sp>
        <p:nvSpPr>
          <p:cNvPr id="4" name="Segnaposto piè di pagina 3">
            <a:extLst>
              <a:ext uri="{FF2B5EF4-FFF2-40B4-BE49-F238E27FC236}">
                <a16:creationId xmlns:a16="http://schemas.microsoft.com/office/drawing/2014/main" id="{EB59A709-CB6A-C26D-2B4E-A04DA62D3A60}"/>
              </a:ext>
            </a:extLst>
          </p:cNvPr>
          <p:cNvSpPr>
            <a:spLocks noGrp="1"/>
          </p:cNvSpPr>
          <p:nvPr>
            <p:ph type="ftr" sz="quarter" idx="11"/>
          </p:nvPr>
        </p:nvSpPr>
        <p:spPr/>
        <p:txBody>
          <a:bodyPr/>
          <a:lstStyle/>
          <a:p>
            <a:r>
              <a:rPr lang="it-IT" dirty="0"/>
              <a:t>Lab. Applicazioni di Intelligenza Artificiale</a:t>
            </a:r>
          </a:p>
        </p:txBody>
      </p:sp>
      <p:sp>
        <p:nvSpPr>
          <p:cNvPr id="5" name="Segnaposto numero diapositiva 4">
            <a:extLst>
              <a:ext uri="{FF2B5EF4-FFF2-40B4-BE49-F238E27FC236}">
                <a16:creationId xmlns:a16="http://schemas.microsoft.com/office/drawing/2014/main" id="{25106541-51FD-2CE4-515A-4ABB703DFCEF}"/>
              </a:ext>
            </a:extLst>
          </p:cNvPr>
          <p:cNvSpPr>
            <a:spLocks noGrp="1"/>
          </p:cNvSpPr>
          <p:nvPr>
            <p:ph type="sldNum" sz="quarter" idx="12"/>
          </p:nvPr>
        </p:nvSpPr>
        <p:spPr/>
        <p:txBody>
          <a:bodyPr/>
          <a:lstStyle/>
          <a:p>
            <a:fld id="{4C3BC29B-08BD-4CAD-9D40-172B9445B69B}" type="slidenum">
              <a:rPr lang="it-IT" smtClean="0"/>
              <a:pPr/>
              <a:t>29</a:t>
            </a:fld>
            <a:endParaRPr lang="it-IT" dirty="0"/>
          </a:p>
        </p:txBody>
      </p:sp>
      <p:sp>
        <p:nvSpPr>
          <p:cNvPr id="8" name="Segnaposto testo 7">
            <a:extLst>
              <a:ext uri="{FF2B5EF4-FFF2-40B4-BE49-F238E27FC236}">
                <a16:creationId xmlns:a16="http://schemas.microsoft.com/office/drawing/2014/main" id="{16670F78-741B-6FB6-F85B-5758A98AF66E}"/>
              </a:ext>
            </a:extLst>
          </p:cNvPr>
          <p:cNvSpPr>
            <a:spLocks noGrp="1"/>
          </p:cNvSpPr>
          <p:nvPr>
            <p:ph type="body" sz="quarter" idx="15"/>
          </p:nvPr>
        </p:nvSpPr>
        <p:spPr>
          <a:xfrm>
            <a:off x="1055687" y="1210540"/>
            <a:ext cx="10375045" cy="596996"/>
          </a:xfrm>
        </p:spPr>
        <p:txBody>
          <a:bodyPr anchor="ctr"/>
          <a:lstStyle/>
          <a:p>
            <a:r>
              <a:rPr lang="it-IT" sz="2400" dirty="0"/>
              <a:t>📓 Il Notebook - Fonti</a:t>
            </a:r>
          </a:p>
        </p:txBody>
      </p:sp>
      <p:sp>
        <p:nvSpPr>
          <p:cNvPr id="24" name="Titolo 1">
            <a:extLst>
              <a:ext uri="{FF2B5EF4-FFF2-40B4-BE49-F238E27FC236}">
                <a16:creationId xmlns:a16="http://schemas.microsoft.com/office/drawing/2014/main" id="{5F164EF9-F283-6066-3B34-030095DA58E0}"/>
              </a:ext>
            </a:extLst>
          </p:cNvPr>
          <p:cNvSpPr>
            <a:spLocks noGrp="1"/>
          </p:cNvSpPr>
          <p:nvPr>
            <p:ph type="ctrTitle"/>
          </p:nvPr>
        </p:nvSpPr>
        <p:spPr/>
        <p:txBody>
          <a:bodyPr/>
          <a:lstStyle/>
          <a:p>
            <a:r>
              <a:rPr lang="it-IT" dirty="0"/>
              <a:t>NotebookLM</a:t>
            </a:r>
          </a:p>
        </p:txBody>
      </p:sp>
      <p:sp>
        <p:nvSpPr>
          <p:cNvPr id="10" name="CasellaDiTesto 9">
            <a:extLst>
              <a:ext uri="{FF2B5EF4-FFF2-40B4-BE49-F238E27FC236}">
                <a16:creationId xmlns:a16="http://schemas.microsoft.com/office/drawing/2014/main" id="{F04F0D66-DF8B-9A1B-767A-3BD53FCE896F}"/>
              </a:ext>
            </a:extLst>
          </p:cNvPr>
          <p:cNvSpPr txBox="1"/>
          <p:nvPr/>
        </p:nvSpPr>
        <p:spPr>
          <a:xfrm>
            <a:off x="3832225" y="2026490"/>
            <a:ext cx="7337703" cy="147732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indent="-342900" algn="just">
              <a:buFont typeface="Arial" panose="020B0604020202020204" pitchFamily="34" charset="0"/>
              <a:buChar char="•"/>
            </a:pPr>
            <a:r>
              <a:rPr lang="it-IT" b="1" dirty="0">
                <a:solidFill>
                  <a:sysClr val="windowText" lastClr="000000"/>
                </a:solidFill>
              </a:rPr>
              <a:t>Fonti</a:t>
            </a:r>
            <a:r>
              <a:rPr lang="it-IT" dirty="0">
                <a:solidFill>
                  <a:sysClr val="windowText" lastClr="000000"/>
                </a:solidFill>
              </a:rPr>
              <a:t> 📚</a:t>
            </a:r>
          </a:p>
          <a:p>
            <a:pPr marL="800100" lvl="1" indent="-342900" algn="just">
              <a:buFont typeface="Font di sistema regolare"/>
              <a:buChar char="-"/>
            </a:pPr>
            <a:r>
              <a:rPr lang="it-IT" dirty="0">
                <a:solidFill>
                  <a:sysClr val="windowText" lastClr="000000"/>
                </a:solidFill>
              </a:rPr>
              <a:t>Contiene i documenti caricati</a:t>
            </a:r>
          </a:p>
          <a:p>
            <a:pPr lvl="2" algn="just"/>
            <a:r>
              <a:rPr lang="it-IT" dirty="0">
                <a:solidFill>
                  <a:sysClr val="windowText" lastClr="000000"/>
                </a:solidFill>
              </a:rPr>
              <a:t>→ si possono aggiungere, selezionare o rimuovere le fonti del notebook</a:t>
            </a:r>
          </a:p>
          <a:p>
            <a:pPr lvl="2" algn="just"/>
            <a:r>
              <a:rPr lang="it-IT" dirty="0">
                <a:solidFill>
                  <a:sysClr val="windowText" lastClr="000000"/>
                </a:solidFill>
              </a:rPr>
              <a:t>→ ogni fonte può essere un PDF, un testo, un link o un file audio</a:t>
            </a:r>
          </a:p>
        </p:txBody>
      </p:sp>
      <p:sp>
        <p:nvSpPr>
          <p:cNvPr id="17" name="CasellaDiTesto 16">
            <a:extLst>
              <a:ext uri="{FF2B5EF4-FFF2-40B4-BE49-F238E27FC236}">
                <a16:creationId xmlns:a16="http://schemas.microsoft.com/office/drawing/2014/main" id="{07ABA6A9-01F6-383A-C005-A2649C0364CB}"/>
              </a:ext>
            </a:extLst>
          </p:cNvPr>
          <p:cNvSpPr txBox="1"/>
          <p:nvPr/>
        </p:nvSpPr>
        <p:spPr>
          <a:xfrm>
            <a:off x="5443675" y="4736993"/>
            <a:ext cx="4114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a:solidFill>
                  <a:sysClr val="windowText" lastClr="000000"/>
                </a:solidFill>
              </a:rPr>
              <a:t>È la </a:t>
            </a:r>
            <a:r>
              <a:rPr lang="it-IT" b="1" dirty="0">
                <a:solidFill>
                  <a:sysClr val="windowText" lastClr="000000"/>
                </a:solidFill>
              </a:rPr>
              <a:t>"memoria"</a:t>
            </a:r>
            <a:r>
              <a:rPr lang="it-IT" dirty="0">
                <a:solidFill>
                  <a:sysClr val="windowText" lastClr="000000"/>
                </a:solidFill>
              </a:rPr>
              <a:t> dell’assistente </a:t>
            </a:r>
            <a:endParaRPr lang="it-IT" b="1" dirty="0">
              <a:solidFill>
                <a:sysClr val="windowText" lastClr="000000"/>
              </a:solidFill>
            </a:endParaRPr>
          </a:p>
        </p:txBody>
      </p:sp>
      <p:sp>
        <p:nvSpPr>
          <p:cNvPr id="18" name="Freccia destra 17">
            <a:extLst>
              <a:ext uri="{FF2B5EF4-FFF2-40B4-BE49-F238E27FC236}">
                <a16:creationId xmlns:a16="http://schemas.microsoft.com/office/drawing/2014/main" id="{9A64EB51-D660-7823-5F66-526D40B4AE0A}"/>
              </a:ext>
            </a:extLst>
          </p:cNvPr>
          <p:cNvSpPr/>
          <p:nvPr/>
        </p:nvSpPr>
        <p:spPr>
          <a:xfrm rot="5400000">
            <a:off x="7271158" y="4033660"/>
            <a:ext cx="459835" cy="365126"/>
          </a:xfrm>
          <a:prstGeom prst="rightArrow">
            <a:avLst/>
          </a:prstGeom>
          <a:solidFill>
            <a:schemeClr val="tx2">
              <a:lumMod val="50000"/>
              <a:lumOff val="50000"/>
            </a:schemeClr>
          </a:solidFill>
          <a:ln w="28575" cap="rnd">
            <a:solidFill>
              <a:schemeClr val="tx2"/>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162138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37A62-8CA2-9C22-2419-8A496D23D91F}"/>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637AB6A3-2191-7E26-6E5A-3104D34EFB71}"/>
              </a:ext>
            </a:extLst>
          </p:cNvPr>
          <p:cNvSpPr>
            <a:spLocks noGrp="1"/>
          </p:cNvSpPr>
          <p:nvPr>
            <p:ph type="subTitle" idx="1"/>
          </p:nvPr>
        </p:nvSpPr>
        <p:spPr/>
        <p:txBody>
          <a:bodyPr/>
          <a:lstStyle/>
          <a:p>
            <a:r>
              <a:rPr lang="it-IT" dirty="0"/>
              <a:t>01</a:t>
            </a:r>
          </a:p>
        </p:txBody>
      </p:sp>
      <p:sp>
        <p:nvSpPr>
          <p:cNvPr id="4" name="Segnaposto piè di pagina 3">
            <a:extLst>
              <a:ext uri="{FF2B5EF4-FFF2-40B4-BE49-F238E27FC236}">
                <a16:creationId xmlns:a16="http://schemas.microsoft.com/office/drawing/2014/main" id="{0480BF0D-75AA-9ADD-38C9-F2109344EC6A}"/>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D3F13E33-1953-37CA-AD17-DF6D022CE785}"/>
              </a:ext>
            </a:extLst>
          </p:cNvPr>
          <p:cNvSpPr>
            <a:spLocks noGrp="1"/>
          </p:cNvSpPr>
          <p:nvPr>
            <p:ph type="sldNum" sz="quarter" idx="12"/>
          </p:nvPr>
        </p:nvSpPr>
        <p:spPr/>
        <p:txBody>
          <a:bodyPr/>
          <a:lstStyle/>
          <a:p>
            <a:fld id="{4C3BC29B-08BD-4CAD-9D40-172B9445B69B}" type="slidenum">
              <a:rPr lang="it-IT" smtClean="0"/>
              <a:pPr/>
              <a:t>3</a:t>
            </a:fld>
            <a:endParaRPr lang="it-IT" dirty="0"/>
          </a:p>
        </p:txBody>
      </p:sp>
      <p:sp>
        <p:nvSpPr>
          <p:cNvPr id="8" name="Segnaposto testo 7">
            <a:extLst>
              <a:ext uri="{FF2B5EF4-FFF2-40B4-BE49-F238E27FC236}">
                <a16:creationId xmlns:a16="http://schemas.microsoft.com/office/drawing/2014/main" id="{CEEE7E41-E77B-9051-7FD3-7857CB882874}"/>
              </a:ext>
            </a:extLst>
          </p:cNvPr>
          <p:cNvSpPr>
            <a:spLocks noGrp="1"/>
          </p:cNvSpPr>
          <p:nvPr>
            <p:ph type="body" sz="quarter" idx="15"/>
          </p:nvPr>
        </p:nvSpPr>
        <p:spPr>
          <a:xfrm>
            <a:off x="1055688" y="1210540"/>
            <a:ext cx="7546052" cy="596996"/>
          </a:xfrm>
        </p:spPr>
        <p:txBody>
          <a:bodyPr anchor="ctr"/>
          <a:lstStyle/>
          <a:p>
            <a:r>
              <a:rPr lang="it-IT" sz="2400" i="1" dirty="0"/>
              <a:t>Orange Data Mining</a:t>
            </a:r>
            <a:endParaRPr lang="it-IT" sz="2400" dirty="0"/>
          </a:p>
        </p:txBody>
      </p:sp>
      <p:sp>
        <p:nvSpPr>
          <p:cNvPr id="24" name="Titolo 1">
            <a:extLst>
              <a:ext uri="{FF2B5EF4-FFF2-40B4-BE49-F238E27FC236}">
                <a16:creationId xmlns:a16="http://schemas.microsoft.com/office/drawing/2014/main" id="{ABCAD21C-E84A-58AD-D7F9-158D08B65A22}"/>
              </a:ext>
            </a:extLst>
          </p:cNvPr>
          <p:cNvSpPr>
            <a:spLocks noGrp="1"/>
          </p:cNvSpPr>
          <p:nvPr>
            <p:ph type="ctrTitle"/>
          </p:nvPr>
        </p:nvSpPr>
        <p:spPr/>
        <p:txBody>
          <a:bodyPr/>
          <a:lstStyle/>
          <a:p>
            <a:r>
              <a:rPr lang="it-IT" dirty="0"/>
              <a:t>Orange Data Mining</a:t>
            </a:r>
          </a:p>
        </p:txBody>
      </p:sp>
      <p:sp>
        <p:nvSpPr>
          <p:cNvPr id="2" name="TextBox 63">
            <a:extLst>
              <a:ext uri="{FF2B5EF4-FFF2-40B4-BE49-F238E27FC236}">
                <a16:creationId xmlns:a16="http://schemas.microsoft.com/office/drawing/2014/main" id="{D0F0E509-8203-03B2-4099-F88FC399CFEA}"/>
              </a:ext>
            </a:extLst>
          </p:cNvPr>
          <p:cNvSpPr txBox="1"/>
          <p:nvPr/>
        </p:nvSpPr>
        <p:spPr>
          <a:xfrm>
            <a:off x="1175968" y="2248229"/>
            <a:ext cx="4875380" cy="3970318"/>
          </a:xfrm>
          <a:prstGeom prst="rect">
            <a:avLst/>
          </a:prstGeom>
          <a:noFill/>
        </p:spPr>
        <p:txBody>
          <a:bodyPr wrap="square" lIns="0" rIns="0" rtlCol="0" anchor="t">
            <a:spAutoFit/>
          </a:bodyPr>
          <a:lstStyle/>
          <a:p>
            <a:pPr marL="285750" indent="-285750">
              <a:buFont typeface="Arial" panose="020B0604020202020204" pitchFamily="34" charset="0"/>
              <a:buChar char="•"/>
            </a:pPr>
            <a:r>
              <a:rPr lang="it-IT" b="1" dirty="0"/>
              <a:t>Orange Data Mining</a:t>
            </a:r>
            <a:r>
              <a:rPr lang="it-IT" dirty="0"/>
              <a:t> è un </a:t>
            </a:r>
            <a:r>
              <a:rPr lang="it-IT" b="1" dirty="0"/>
              <a:t>software gratuito e visuale</a:t>
            </a:r>
            <a:r>
              <a:rPr lang="it-IT" dirty="0"/>
              <a:t> per l’analisi dei dati e il </a:t>
            </a:r>
            <a:r>
              <a:rPr lang="it-IT" b="1" dirty="0"/>
              <a:t>machine learning</a:t>
            </a:r>
            <a:r>
              <a:rPr lang="it-IT" dirty="0"/>
              <a:t>, pensato anche per utenti non esperti.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L’analisi avviene costruendo </a:t>
            </a:r>
            <a:r>
              <a:rPr lang="it-IT" b="1" dirty="0"/>
              <a:t>workflow</a:t>
            </a:r>
            <a:r>
              <a:rPr lang="it-IT" dirty="0"/>
              <a:t>, cioè sequenze di operazioni, collegando tra loro dei </a:t>
            </a:r>
            <a:r>
              <a:rPr lang="it-IT" b="1" dirty="0"/>
              <a:t>widget.</a:t>
            </a:r>
          </a:p>
          <a:p>
            <a:pPr marL="742950" lvl="1" indent="-285750">
              <a:buFont typeface="Arial" panose="020B0604020202020204" pitchFamily="34" charset="0"/>
              <a:buChar char="•"/>
            </a:pPr>
            <a:r>
              <a:rPr lang="it-IT" b="1" dirty="0"/>
              <a:t>Widget: </a:t>
            </a:r>
            <a:r>
              <a:rPr lang="it-IT" dirty="0"/>
              <a:t>blocchi grafici dedicati per eseguire singole funzioni (caricare dati, visualizzarli, applicare modelli, valutare i risultati).</a:t>
            </a:r>
          </a:p>
          <a:p>
            <a:pPr marL="742950" lvl="1" indent="-285750">
              <a:buFont typeface="Arial" panose="020B0604020202020204" pitchFamily="34" charset="0"/>
              <a:buChar char="•"/>
            </a:pPr>
            <a:r>
              <a:rPr lang="it-IT" b="1" dirty="0"/>
              <a:t>Workflow: </a:t>
            </a:r>
            <a:r>
              <a:rPr lang="it-IT" dirty="0"/>
              <a:t>sequenza ordinata di operazioni.</a:t>
            </a:r>
          </a:p>
        </p:txBody>
      </p:sp>
      <p:pic>
        <p:nvPicPr>
          <p:cNvPr id="1028" name="Picture 4" descr="Orange Data Mining - Text Mining">
            <a:extLst>
              <a:ext uri="{FF2B5EF4-FFF2-40B4-BE49-F238E27FC236}">
                <a16:creationId xmlns:a16="http://schemas.microsoft.com/office/drawing/2014/main" id="{A888A69E-61A9-FC60-C76D-5F31AFA97E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483"/>
          <a:stretch>
            <a:fillRect/>
          </a:stretch>
        </p:blipFill>
        <p:spPr bwMode="auto">
          <a:xfrm>
            <a:off x="6395621" y="2020999"/>
            <a:ext cx="5659034" cy="40286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601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05CC2-BF97-0361-808C-AE9A82CF6312}"/>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C008D490-97BB-EE87-F63B-EABDFF4B3968}"/>
              </a:ext>
            </a:extLst>
          </p:cNvPr>
          <p:cNvSpPr>
            <a:spLocks noGrp="1"/>
          </p:cNvSpPr>
          <p:nvPr>
            <p:ph type="subTitle" idx="1"/>
          </p:nvPr>
        </p:nvSpPr>
        <p:spPr/>
        <p:txBody>
          <a:bodyPr/>
          <a:lstStyle/>
          <a:p>
            <a:r>
              <a:rPr lang="it-IT" dirty="0">
                <a:latin typeface="Satoshi" pitchFamily="50" charset="0"/>
              </a:rPr>
              <a:t>04</a:t>
            </a:r>
          </a:p>
        </p:txBody>
      </p:sp>
      <p:sp>
        <p:nvSpPr>
          <p:cNvPr id="4" name="Segnaposto piè di pagina 3">
            <a:extLst>
              <a:ext uri="{FF2B5EF4-FFF2-40B4-BE49-F238E27FC236}">
                <a16:creationId xmlns:a16="http://schemas.microsoft.com/office/drawing/2014/main" id="{11182A58-FB8D-288F-12C0-58908A1F28B1}"/>
              </a:ext>
            </a:extLst>
          </p:cNvPr>
          <p:cNvSpPr>
            <a:spLocks noGrp="1"/>
          </p:cNvSpPr>
          <p:nvPr>
            <p:ph type="ftr" sz="quarter" idx="11"/>
          </p:nvPr>
        </p:nvSpPr>
        <p:spPr/>
        <p:txBody>
          <a:bodyPr/>
          <a:lstStyle/>
          <a:p>
            <a:r>
              <a:rPr lang="it-IT" dirty="0"/>
              <a:t>Lab. Applicazioni di Intelligenza Artificiale</a:t>
            </a:r>
          </a:p>
        </p:txBody>
      </p:sp>
      <p:sp>
        <p:nvSpPr>
          <p:cNvPr id="5" name="Segnaposto numero diapositiva 4">
            <a:extLst>
              <a:ext uri="{FF2B5EF4-FFF2-40B4-BE49-F238E27FC236}">
                <a16:creationId xmlns:a16="http://schemas.microsoft.com/office/drawing/2014/main" id="{0936206F-4D75-CFDE-3FB1-98EB12265844}"/>
              </a:ext>
            </a:extLst>
          </p:cNvPr>
          <p:cNvSpPr>
            <a:spLocks noGrp="1"/>
          </p:cNvSpPr>
          <p:nvPr>
            <p:ph type="sldNum" sz="quarter" idx="12"/>
          </p:nvPr>
        </p:nvSpPr>
        <p:spPr/>
        <p:txBody>
          <a:bodyPr/>
          <a:lstStyle/>
          <a:p>
            <a:fld id="{4C3BC29B-08BD-4CAD-9D40-172B9445B69B}" type="slidenum">
              <a:rPr lang="it-IT" smtClean="0"/>
              <a:pPr/>
              <a:t>30</a:t>
            </a:fld>
            <a:endParaRPr lang="it-IT" dirty="0"/>
          </a:p>
        </p:txBody>
      </p:sp>
      <p:sp>
        <p:nvSpPr>
          <p:cNvPr id="8" name="Segnaposto testo 7">
            <a:extLst>
              <a:ext uri="{FF2B5EF4-FFF2-40B4-BE49-F238E27FC236}">
                <a16:creationId xmlns:a16="http://schemas.microsoft.com/office/drawing/2014/main" id="{832B06C8-002D-2F1D-6606-8A261F9C4D8C}"/>
              </a:ext>
            </a:extLst>
          </p:cNvPr>
          <p:cNvSpPr>
            <a:spLocks noGrp="1"/>
          </p:cNvSpPr>
          <p:nvPr>
            <p:ph type="body" sz="quarter" idx="15"/>
          </p:nvPr>
        </p:nvSpPr>
        <p:spPr>
          <a:xfrm>
            <a:off x="1055687" y="1210540"/>
            <a:ext cx="10375045" cy="596996"/>
          </a:xfrm>
        </p:spPr>
        <p:txBody>
          <a:bodyPr anchor="ctr"/>
          <a:lstStyle/>
          <a:p>
            <a:r>
              <a:rPr lang="it-IT" sz="2400" dirty="0"/>
              <a:t>📓 Il Notebook - Chat</a:t>
            </a:r>
          </a:p>
        </p:txBody>
      </p:sp>
      <p:sp>
        <p:nvSpPr>
          <p:cNvPr id="24" name="Titolo 1">
            <a:extLst>
              <a:ext uri="{FF2B5EF4-FFF2-40B4-BE49-F238E27FC236}">
                <a16:creationId xmlns:a16="http://schemas.microsoft.com/office/drawing/2014/main" id="{07A48F43-D59D-0291-CC07-5E0FF2888DF6}"/>
              </a:ext>
            </a:extLst>
          </p:cNvPr>
          <p:cNvSpPr>
            <a:spLocks noGrp="1"/>
          </p:cNvSpPr>
          <p:nvPr>
            <p:ph type="ctrTitle"/>
          </p:nvPr>
        </p:nvSpPr>
        <p:spPr/>
        <p:txBody>
          <a:bodyPr/>
          <a:lstStyle/>
          <a:p>
            <a:r>
              <a:rPr lang="it-IT" dirty="0"/>
              <a:t>NotebookLM</a:t>
            </a:r>
          </a:p>
        </p:txBody>
      </p:sp>
      <p:pic>
        <p:nvPicPr>
          <p:cNvPr id="2" name="Immagine 1" descr="Immagine che contiene schermata, testo, software, Software multimediale&#10;&#10;Il contenuto generato dall'IA potrebbe non essere corretto.">
            <a:extLst>
              <a:ext uri="{FF2B5EF4-FFF2-40B4-BE49-F238E27FC236}">
                <a16:creationId xmlns:a16="http://schemas.microsoft.com/office/drawing/2014/main" id="{EF49BEDD-983E-720E-18B7-77F8F8FAF79B}"/>
              </a:ext>
            </a:extLst>
          </p:cNvPr>
          <p:cNvPicPr>
            <a:picLocks noChangeAspect="1"/>
          </p:cNvPicPr>
          <p:nvPr/>
        </p:nvPicPr>
        <p:blipFill>
          <a:blip r:embed="rId3">
            <a:extLst>
              <a:ext uri="{28A0092B-C50C-407E-A947-70E740481C1C}">
                <a14:useLocalDpi xmlns:a14="http://schemas.microsoft.com/office/drawing/2010/main" val="0"/>
              </a:ext>
            </a:extLst>
          </a:blip>
          <a:srcRect l="26112" t="6024" r="26025" b="1473"/>
          <a:stretch>
            <a:fillRect/>
          </a:stretch>
        </p:blipFill>
        <p:spPr>
          <a:xfrm>
            <a:off x="1169101" y="2030734"/>
            <a:ext cx="4332513" cy="4248073"/>
          </a:xfrm>
          <a:prstGeom prst="rect">
            <a:avLst/>
          </a:prstGeom>
          <a:ln w="38100">
            <a:noFill/>
          </a:ln>
        </p:spPr>
      </p:pic>
      <p:sp>
        <p:nvSpPr>
          <p:cNvPr id="7" name="CasellaDiTesto 6">
            <a:extLst>
              <a:ext uri="{FF2B5EF4-FFF2-40B4-BE49-F238E27FC236}">
                <a16:creationId xmlns:a16="http://schemas.microsoft.com/office/drawing/2014/main" id="{73299618-F76D-76F3-74DF-48B46584D7BE}"/>
              </a:ext>
            </a:extLst>
          </p:cNvPr>
          <p:cNvSpPr txBox="1"/>
          <p:nvPr/>
        </p:nvSpPr>
        <p:spPr>
          <a:xfrm>
            <a:off x="5889625" y="2026490"/>
            <a:ext cx="5280303" cy="203132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indent="-342900" algn="just">
              <a:buFont typeface="Arial" panose="020B0604020202020204" pitchFamily="34" charset="0"/>
              <a:buChar char="•"/>
            </a:pPr>
            <a:r>
              <a:rPr lang="it-IT" b="1" dirty="0">
                <a:solidFill>
                  <a:sysClr val="windowText" lastClr="000000"/>
                </a:solidFill>
              </a:rPr>
              <a:t>Chat</a:t>
            </a:r>
            <a:r>
              <a:rPr lang="it-IT" dirty="0">
                <a:solidFill>
                  <a:sysClr val="windowText" lastClr="000000"/>
                </a:solidFill>
              </a:rPr>
              <a:t> 💬</a:t>
            </a:r>
          </a:p>
          <a:p>
            <a:pPr marL="800100" lvl="1" indent="-342900" algn="just">
              <a:buFont typeface="Font di sistema regolare"/>
              <a:buChar char="-"/>
            </a:pPr>
            <a:r>
              <a:rPr lang="it-IT" dirty="0">
                <a:solidFill>
                  <a:sysClr val="windowText" lastClr="000000"/>
                </a:solidFill>
              </a:rPr>
              <a:t>È il </a:t>
            </a:r>
            <a:r>
              <a:rPr lang="it-IT" b="1" dirty="0">
                <a:solidFill>
                  <a:sysClr val="windowText" lastClr="000000"/>
                </a:solidFill>
              </a:rPr>
              <a:t>cuore interattivo</a:t>
            </a:r>
            <a:r>
              <a:rPr lang="it-IT" dirty="0">
                <a:solidFill>
                  <a:sysClr val="windowText" lastClr="000000"/>
                </a:solidFill>
              </a:rPr>
              <a:t>: si possono fare domande, chiedere riassunti o spiegazioni.</a:t>
            </a:r>
          </a:p>
          <a:p>
            <a:pPr lvl="2" algn="just"/>
            <a:r>
              <a:rPr lang="it-IT" dirty="0">
                <a:solidFill>
                  <a:sysClr val="windowText" lastClr="000000"/>
                </a:solidFill>
              </a:rPr>
              <a:t>→ le risposte si basano </a:t>
            </a:r>
            <a:r>
              <a:rPr lang="it-IT" b="1" u="sng" dirty="0">
                <a:solidFill>
                  <a:sysClr val="windowText" lastClr="000000"/>
                </a:solidFill>
              </a:rPr>
              <a:t>solo</a:t>
            </a:r>
            <a:r>
              <a:rPr lang="it-IT" dirty="0">
                <a:solidFill>
                  <a:sysClr val="windowText" lastClr="000000"/>
                </a:solidFill>
              </a:rPr>
              <a:t> sulle fonti caricate</a:t>
            </a:r>
          </a:p>
          <a:p>
            <a:pPr lvl="2" algn="just"/>
            <a:r>
              <a:rPr lang="it-IT" dirty="0">
                <a:solidFill>
                  <a:sysClr val="windowText" lastClr="000000"/>
                </a:solidFill>
              </a:rPr>
              <a:t>→ troviamo già un </a:t>
            </a:r>
            <a:r>
              <a:rPr lang="it-IT" b="1" dirty="0">
                <a:solidFill>
                  <a:sysClr val="windowText" lastClr="000000"/>
                </a:solidFill>
              </a:rPr>
              <a:t>primo riassunto automatico </a:t>
            </a:r>
            <a:r>
              <a:rPr lang="it-IT" dirty="0">
                <a:solidFill>
                  <a:sysClr val="windowText" lastClr="000000"/>
                </a:solidFill>
              </a:rPr>
              <a:t>del documento</a:t>
            </a:r>
          </a:p>
        </p:txBody>
      </p:sp>
      <p:sp>
        <p:nvSpPr>
          <p:cNvPr id="9" name="Rettangolo 8">
            <a:extLst>
              <a:ext uri="{FF2B5EF4-FFF2-40B4-BE49-F238E27FC236}">
                <a16:creationId xmlns:a16="http://schemas.microsoft.com/office/drawing/2014/main" id="{ED41E2A6-9AE7-BB73-0356-4CE593A95272}"/>
              </a:ext>
            </a:extLst>
          </p:cNvPr>
          <p:cNvSpPr/>
          <p:nvPr/>
        </p:nvSpPr>
        <p:spPr>
          <a:xfrm>
            <a:off x="1292385" y="2906487"/>
            <a:ext cx="4106930" cy="189411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Satoshi" pitchFamily="50" charset="0"/>
            </a:endParaRPr>
          </a:p>
        </p:txBody>
      </p:sp>
      <p:sp>
        <p:nvSpPr>
          <p:cNvPr id="6" name="Rettangolo 5">
            <a:extLst>
              <a:ext uri="{FF2B5EF4-FFF2-40B4-BE49-F238E27FC236}">
                <a16:creationId xmlns:a16="http://schemas.microsoft.com/office/drawing/2014/main" id="{90C041CA-7391-6AA1-CF01-8A0861FD52A2}"/>
              </a:ext>
            </a:extLst>
          </p:cNvPr>
          <p:cNvSpPr/>
          <p:nvPr/>
        </p:nvSpPr>
        <p:spPr>
          <a:xfrm>
            <a:off x="1281892" y="5647460"/>
            <a:ext cx="4106930" cy="546178"/>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atin typeface="Satoshi" pitchFamily="50" charset="0"/>
            </a:endParaRPr>
          </a:p>
        </p:txBody>
      </p:sp>
    </p:spTree>
    <p:extLst>
      <p:ext uri="{BB962C8B-B14F-4D97-AF65-F5344CB8AC3E}">
        <p14:creationId xmlns:p14="http://schemas.microsoft.com/office/powerpoint/2010/main" val="2180480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9FE50-5C10-B7E9-629B-E6D7139778A9}"/>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EDDDB4D6-B63C-B237-FA7F-3E0BB894ABDA}"/>
              </a:ext>
            </a:extLst>
          </p:cNvPr>
          <p:cNvSpPr>
            <a:spLocks noGrp="1"/>
          </p:cNvSpPr>
          <p:nvPr>
            <p:ph type="subTitle" idx="1"/>
          </p:nvPr>
        </p:nvSpPr>
        <p:spPr/>
        <p:txBody>
          <a:bodyPr/>
          <a:lstStyle/>
          <a:p>
            <a:r>
              <a:rPr lang="it-IT" dirty="0"/>
              <a:t>04</a:t>
            </a:r>
          </a:p>
        </p:txBody>
      </p:sp>
      <p:sp>
        <p:nvSpPr>
          <p:cNvPr id="4" name="Segnaposto piè di pagina 3">
            <a:extLst>
              <a:ext uri="{FF2B5EF4-FFF2-40B4-BE49-F238E27FC236}">
                <a16:creationId xmlns:a16="http://schemas.microsoft.com/office/drawing/2014/main" id="{F24F38EC-D663-117A-6660-A4AE155E8D98}"/>
              </a:ext>
            </a:extLst>
          </p:cNvPr>
          <p:cNvSpPr>
            <a:spLocks noGrp="1"/>
          </p:cNvSpPr>
          <p:nvPr>
            <p:ph type="ftr" sz="quarter" idx="11"/>
          </p:nvPr>
        </p:nvSpPr>
        <p:spPr/>
        <p:txBody>
          <a:bodyPr/>
          <a:lstStyle/>
          <a:p>
            <a:r>
              <a:rPr lang="it-IT" dirty="0"/>
              <a:t>Lab. Applicazioni di Intelligenza Artificiale</a:t>
            </a:r>
          </a:p>
        </p:txBody>
      </p:sp>
      <p:sp>
        <p:nvSpPr>
          <p:cNvPr id="5" name="Segnaposto numero diapositiva 4">
            <a:extLst>
              <a:ext uri="{FF2B5EF4-FFF2-40B4-BE49-F238E27FC236}">
                <a16:creationId xmlns:a16="http://schemas.microsoft.com/office/drawing/2014/main" id="{D8F639C5-4800-09F9-A779-BDA8FB161350}"/>
              </a:ext>
            </a:extLst>
          </p:cNvPr>
          <p:cNvSpPr>
            <a:spLocks noGrp="1"/>
          </p:cNvSpPr>
          <p:nvPr>
            <p:ph type="sldNum" sz="quarter" idx="12"/>
          </p:nvPr>
        </p:nvSpPr>
        <p:spPr/>
        <p:txBody>
          <a:bodyPr/>
          <a:lstStyle/>
          <a:p>
            <a:fld id="{4C3BC29B-08BD-4CAD-9D40-172B9445B69B}" type="slidenum">
              <a:rPr lang="it-IT" smtClean="0"/>
              <a:pPr/>
              <a:t>31</a:t>
            </a:fld>
            <a:endParaRPr lang="it-IT" dirty="0"/>
          </a:p>
        </p:txBody>
      </p:sp>
      <p:sp>
        <p:nvSpPr>
          <p:cNvPr id="8" name="Segnaposto testo 7">
            <a:extLst>
              <a:ext uri="{FF2B5EF4-FFF2-40B4-BE49-F238E27FC236}">
                <a16:creationId xmlns:a16="http://schemas.microsoft.com/office/drawing/2014/main" id="{D294479B-83AC-FF2B-425E-A919E73436FE}"/>
              </a:ext>
            </a:extLst>
          </p:cNvPr>
          <p:cNvSpPr>
            <a:spLocks noGrp="1"/>
          </p:cNvSpPr>
          <p:nvPr>
            <p:ph type="body" sz="quarter" idx="15"/>
          </p:nvPr>
        </p:nvSpPr>
        <p:spPr>
          <a:xfrm>
            <a:off x="1055687" y="1210540"/>
            <a:ext cx="10375045" cy="596996"/>
          </a:xfrm>
        </p:spPr>
        <p:txBody>
          <a:bodyPr anchor="ctr"/>
          <a:lstStyle/>
          <a:p>
            <a:r>
              <a:rPr lang="it-IT" sz="2400" dirty="0"/>
              <a:t>📓 Il Notebook - Studio</a:t>
            </a:r>
          </a:p>
        </p:txBody>
      </p:sp>
      <p:sp>
        <p:nvSpPr>
          <p:cNvPr id="24" name="Titolo 1">
            <a:extLst>
              <a:ext uri="{FF2B5EF4-FFF2-40B4-BE49-F238E27FC236}">
                <a16:creationId xmlns:a16="http://schemas.microsoft.com/office/drawing/2014/main" id="{B80FF9AA-FA70-8C9B-6009-B285BBE35FCB}"/>
              </a:ext>
            </a:extLst>
          </p:cNvPr>
          <p:cNvSpPr>
            <a:spLocks noGrp="1"/>
          </p:cNvSpPr>
          <p:nvPr>
            <p:ph type="ctrTitle"/>
          </p:nvPr>
        </p:nvSpPr>
        <p:spPr/>
        <p:txBody>
          <a:bodyPr/>
          <a:lstStyle/>
          <a:p>
            <a:r>
              <a:rPr lang="it-IT" dirty="0"/>
              <a:t>NotebookLM</a:t>
            </a:r>
          </a:p>
        </p:txBody>
      </p:sp>
      <p:sp>
        <p:nvSpPr>
          <p:cNvPr id="7" name="CasellaDiTesto 6">
            <a:extLst>
              <a:ext uri="{FF2B5EF4-FFF2-40B4-BE49-F238E27FC236}">
                <a16:creationId xmlns:a16="http://schemas.microsoft.com/office/drawing/2014/main" id="{0A3715EA-267A-FFDF-1E0B-410CAB3ACBC0}"/>
              </a:ext>
            </a:extLst>
          </p:cNvPr>
          <p:cNvSpPr txBox="1"/>
          <p:nvPr/>
        </p:nvSpPr>
        <p:spPr>
          <a:xfrm>
            <a:off x="4162589" y="1966972"/>
            <a:ext cx="7337703" cy="452431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342900" indent="-342900" algn="just">
              <a:buFont typeface="Arial" panose="020B0604020202020204" pitchFamily="34" charset="0"/>
              <a:buChar char="•"/>
            </a:pPr>
            <a:r>
              <a:rPr lang="it-IT" b="1" dirty="0">
                <a:solidFill>
                  <a:sysClr val="windowText" lastClr="000000"/>
                </a:solidFill>
              </a:rPr>
              <a:t>Studio</a:t>
            </a:r>
            <a:r>
              <a:rPr lang="it-IT" dirty="0">
                <a:solidFill>
                  <a:sysClr val="windowText" lastClr="000000"/>
                </a:solidFill>
              </a:rPr>
              <a:t> 🎧</a:t>
            </a:r>
          </a:p>
          <a:p>
            <a:pPr marL="800100" lvl="1" indent="-342900" algn="just">
              <a:buFont typeface="Font di sistema regolare"/>
              <a:buChar char="-"/>
            </a:pPr>
            <a:r>
              <a:rPr lang="it-IT" dirty="0">
                <a:solidFill>
                  <a:sysClr val="windowText" lastClr="000000"/>
                </a:solidFill>
              </a:rPr>
              <a:t>Strumenti di</a:t>
            </a:r>
            <a:r>
              <a:rPr lang="it-IT" b="1" dirty="0">
                <a:solidFill>
                  <a:sysClr val="windowText" lastClr="000000"/>
                </a:solidFill>
              </a:rPr>
              <a:t> approfondimento automatico</a:t>
            </a:r>
          </a:p>
          <a:p>
            <a:pPr marL="1257300" lvl="2" indent="-342900" algn="just">
              <a:buFont typeface="Font di sistema regolare"/>
              <a:buChar char="-"/>
            </a:pPr>
            <a:r>
              <a:rPr lang="it-IT" dirty="0">
                <a:solidFill>
                  <a:sysClr val="windowText" lastClr="000000"/>
                </a:solidFill>
              </a:rPr>
              <a:t>Overview audio 🎧</a:t>
            </a:r>
          </a:p>
          <a:p>
            <a:pPr lvl="3" algn="just"/>
            <a:r>
              <a:rPr lang="it-IT" dirty="0">
                <a:solidFill>
                  <a:sysClr val="windowText" lastClr="000000"/>
                </a:solidFill>
              </a:rPr>
              <a:t>→ sintesi vocale automatica dei contenuti caricati</a:t>
            </a:r>
          </a:p>
          <a:p>
            <a:pPr marL="1257300" lvl="2" indent="-342900" algn="just">
              <a:buFont typeface="Font di sistema regolare"/>
              <a:buChar char="-"/>
            </a:pPr>
            <a:r>
              <a:rPr lang="it-IT" dirty="0">
                <a:solidFill>
                  <a:sysClr val="windowText" lastClr="000000"/>
                </a:solidFill>
              </a:rPr>
              <a:t>Overview video 🎬</a:t>
            </a:r>
          </a:p>
          <a:p>
            <a:pPr lvl="3" algn="just"/>
            <a:r>
              <a:rPr lang="it-IT" dirty="0">
                <a:solidFill>
                  <a:sysClr val="windowText" lastClr="000000"/>
                </a:solidFill>
              </a:rPr>
              <a:t>→ breve video riassuntivo che presenta i contenuti</a:t>
            </a:r>
          </a:p>
          <a:p>
            <a:pPr marL="1257300" lvl="2" indent="-342900" algn="just">
              <a:buFont typeface="Font di sistema regolare"/>
              <a:buChar char="-"/>
            </a:pPr>
            <a:r>
              <a:rPr lang="it-IT" dirty="0">
                <a:solidFill>
                  <a:sysClr val="windowText" lastClr="000000"/>
                </a:solidFill>
              </a:rPr>
              <a:t>Mappa mentale 🗺️</a:t>
            </a:r>
          </a:p>
          <a:p>
            <a:pPr lvl="3" algn="just"/>
            <a:r>
              <a:rPr lang="it-IT" dirty="0">
                <a:solidFill>
                  <a:sysClr val="windowText" lastClr="000000"/>
                </a:solidFill>
              </a:rPr>
              <a:t>→ mappa dei concetti principali del documento</a:t>
            </a:r>
          </a:p>
          <a:p>
            <a:pPr marL="1257300" lvl="2" indent="-342900" algn="just">
              <a:buFont typeface="Font di sistema regolare"/>
              <a:buChar char="-"/>
            </a:pPr>
            <a:r>
              <a:rPr lang="it-IT" dirty="0">
                <a:solidFill>
                  <a:sysClr val="windowText" lastClr="000000"/>
                </a:solidFill>
              </a:rPr>
              <a:t>Report </a:t>
            </a:r>
            <a:r>
              <a:rPr lang="it-IT" dirty="0"/>
              <a:t>🗂️</a:t>
            </a:r>
          </a:p>
          <a:p>
            <a:pPr lvl="3" algn="just"/>
            <a:r>
              <a:rPr lang="it-IT" dirty="0">
                <a:solidFill>
                  <a:sysClr val="windowText" lastClr="000000"/>
                </a:solidFill>
              </a:rPr>
              <a:t>→ riassunto testuale strutturato dei contenuti</a:t>
            </a:r>
            <a:endParaRPr lang="it-IT" dirty="0"/>
          </a:p>
          <a:p>
            <a:pPr marL="1257300" lvl="2" indent="-342900" algn="just">
              <a:buFont typeface="Font di sistema regolare"/>
              <a:buChar char="-"/>
            </a:pPr>
            <a:r>
              <a:rPr lang="it-IT" dirty="0" err="1">
                <a:solidFill>
                  <a:sysClr val="windowText" lastClr="000000"/>
                </a:solidFill>
              </a:rPr>
              <a:t>Flashcard</a:t>
            </a:r>
            <a:r>
              <a:rPr lang="it-IT" dirty="0">
                <a:solidFill>
                  <a:sysClr val="windowText" lastClr="000000"/>
                </a:solidFill>
              </a:rPr>
              <a:t> 🪧</a:t>
            </a:r>
          </a:p>
          <a:p>
            <a:pPr lvl="3" algn="just"/>
            <a:r>
              <a:rPr lang="it-IT" dirty="0">
                <a:solidFill>
                  <a:sysClr val="windowText" lastClr="000000"/>
                </a:solidFill>
              </a:rPr>
              <a:t>→ schede domanda-risposta per l’apprendimento</a:t>
            </a:r>
          </a:p>
          <a:p>
            <a:pPr marL="1257300" lvl="2" indent="-342900" algn="just">
              <a:buFont typeface="Font di sistema regolare"/>
              <a:buChar char="-"/>
            </a:pPr>
            <a:r>
              <a:rPr lang="it-IT" dirty="0">
                <a:solidFill>
                  <a:sysClr val="windowText" lastClr="000000"/>
                </a:solidFill>
              </a:rPr>
              <a:t>Quiz 📝</a:t>
            </a:r>
          </a:p>
          <a:p>
            <a:pPr lvl="3" algn="just"/>
            <a:r>
              <a:rPr lang="it-IT" dirty="0">
                <a:solidFill>
                  <a:sysClr val="windowText" lastClr="000000"/>
                </a:solidFill>
              </a:rPr>
              <a:t>→ domande a risposta multipla basate</a:t>
            </a:r>
          </a:p>
          <a:p>
            <a:pPr marL="1257300" lvl="2" indent="-342900" algn="just">
              <a:buFont typeface="Font di sistema regolare"/>
              <a:buChar char="-"/>
            </a:pPr>
            <a:r>
              <a:rPr lang="it-IT" dirty="0">
                <a:solidFill>
                  <a:sysClr val="windowText" lastClr="000000"/>
                </a:solidFill>
              </a:rPr>
              <a:t>Presentazione</a:t>
            </a:r>
          </a:p>
          <a:p>
            <a:pPr lvl="3" algn="just"/>
            <a:r>
              <a:rPr lang="it-IT" dirty="0">
                <a:solidFill>
                  <a:sysClr val="windowText" lastClr="000000"/>
                </a:solidFill>
              </a:rPr>
              <a:t>→ domande a risposta multipla basate</a:t>
            </a:r>
          </a:p>
        </p:txBody>
      </p:sp>
      <p:pic>
        <p:nvPicPr>
          <p:cNvPr id="11" name="Immagine 10" descr="Immagine che contiene testo, schermata, design&#10;&#10;Il contenuto generato dall'IA potrebbe non essere corretto.">
            <a:extLst>
              <a:ext uri="{FF2B5EF4-FFF2-40B4-BE49-F238E27FC236}">
                <a16:creationId xmlns:a16="http://schemas.microsoft.com/office/drawing/2014/main" id="{B307A622-230B-C045-911D-DAA3F86144D1}"/>
              </a:ext>
            </a:extLst>
          </p:cNvPr>
          <p:cNvPicPr>
            <a:picLocks noChangeAspect="1"/>
          </p:cNvPicPr>
          <p:nvPr/>
        </p:nvPicPr>
        <p:blipFill>
          <a:blip r:embed="rId3"/>
          <a:stretch>
            <a:fillRect/>
          </a:stretch>
        </p:blipFill>
        <p:spPr>
          <a:xfrm>
            <a:off x="1055687" y="1919746"/>
            <a:ext cx="2776538" cy="4359061"/>
          </a:xfrm>
          <a:prstGeom prst="rect">
            <a:avLst/>
          </a:prstGeom>
        </p:spPr>
      </p:pic>
    </p:spTree>
    <p:extLst>
      <p:ext uri="{BB962C8B-B14F-4D97-AF65-F5344CB8AC3E}">
        <p14:creationId xmlns:p14="http://schemas.microsoft.com/office/powerpoint/2010/main" val="178466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fade">
                                      <p:cBhvr>
                                        <p:cTn id="34" dur="500"/>
                                        <p:tgtEl>
                                          <p:spTgt spid="7">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fade">
                                      <p:cBhvr>
                                        <p:cTn id="39" dur="500"/>
                                        <p:tgtEl>
                                          <p:spTgt spid="7">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500"/>
                                        <p:tgtEl>
                                          <p:spTgt spid="7">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animEffect transition="in" filter="fade">
                                      <p:cBhvr>
                                        <p:cTn id="47" dur="500"/>
                                        <p:tgtEl>
                                          <p:spTgt spid="7">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
                                            <p:txEl>
                                              <p:pRg st="13" end="13"/>
                                            </p:txEl>
                                          </p:spTgt>
                                        </p:tgtEl>
                                        <p:attrNameLst>
                                          <p:attrName>style.visibility</p:attrName>
                                        </p:attrNameLst>
                                      </p:cBhvr>
                                      <p:to>
                                        <p:strVal val="visible"/>
                                      </p:to>
                                    </p:set>
                                    <p:animEffect transition="in" filter="fade">
                                      <p:cBhvr>
                                        <p:cTn id="50" dur="500"/>
                                        <p:tgtEl>
                                          <p:spTgt spid="7">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7">
                                            <p:txEl>
                                              <p:pRg st="14" end="14"/>
                                            </p:txEl>
                                          </p:spTgt>
                                        </p:tgtEl>
                                        <p:attrNameLst>
                                          <p:attrName>style.visibility</p:attrName>
                                        </p:attrNameLst>
                                      </p:cBhvr>
                                      <p:to>
                                        <p:strVal val="visible"/>
                                      </p:to>
                                    </p:set>
                                    <p:animEffect transition="in" filter="fade">
                                      <p:cBhvr>
                                        <p:cTn id="53" dur="500"/>
                                        <p:tgtEl>
                                          <p:spTgt spid="7">
                                            <p:txEl>
                                              <p:pRg st="14" end="1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7">
                                            <p:txEl>
                                              <p:pRg st="15" end="15"/>
                                            </p:txEl>
                                          </p:spTgt>
                                        </p:tgtEl>
                                        <p:attrNameLst>
                                          <p:attrName>style.visibility</p:attrName>
                                        </p:attrNameLst>
                                      </p:cBhvr>
                                      <p:to>
                                        <p:strVal val="visible"/>
                                      </p:to>
                                    </p:set>
                                    <p:animEffect transition="in" filter="fade">
                                      <p:cBhvr>
                                        <p:cTn id="56" dur="5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E481D-4EA8-F246-DAF6-727AA605603B}"/>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4C3DA037-3723-1C50-C090-6BD705CC1E98}"/>
              </a:ext>
            </a:extLst>
          </p:cNvPr>
          <p:cNvSpPr>
            <a:spLocks noGrp="1"/>
          </p:cNvSpPr>
          <p:nvPr>
            <p:ph type="subTitle" idx="1"/>
          </p:nvPr>
        </p:nvSpPr>
        <p:spPr/>
        <p:txBody>
          <a:bodyPr/>
          <a:lstStyle/>
          <a:p>
            <a:r>
              <a:rPr lang="it-IT" dirty="0"/>
              <a:t>04</a:t>
            </a:r>
          </a:p>
        </p:txBody>
      </p:sp>
      <p:sp>
        <p:nvSpPr>
          <p:cNvPr id="4" name="Segnaposto piè di pagina 3">
            <a:extLst>
              <a:ext uri="{FF2B5EF4-FFF2-40B4-BE49-F238E27FC236}">
                <a16:creationId xmlns:a16="http://schemas.microsoft.com/office/drawing/2014/main" id="{8476A56E-D5E1-AA20-D6BB-22EF4EDCAE31}"/>
              </a:ext>
            </a:extLst>
          </p:cNvPr>
          <p:cNvSpPr>
            <a:spLocks noGrp="1"/>
          </p:cNvSpPr>
          <p:nvPr>
            <p:ph type="ftr" sz="quarter" idx="11"/>
          </p:nvPr>
        </p:nvSpPr>
        <p:spPr/>
        <p:txBody>
          <a:bodyPr/>
          <a:lstStyle/>
          <a:p>
            <a:r>
              <a:rPr lang="it-IT" dirty="0"/>
              <a:t>Lab. Applicazioni di Intelligenza Artificiale</a:t>
            </a:r>
          </a:p>
        </p:txBody>
      </p:sp>
      <p:sp>
        <p:nvSpPr>
          <p:cNvPr id="5" name="Segnaposto numero diapositiva 4">
            <a:extLst>
              <a:ext uri="{FF2B5EF4-FFF2-40B4-BE49-F238E27FC236}">
                <a16:creationId xmlns:a16="http://schemas.microsoft.com/office/drawing/2014/main" id="{1355C02C-8AA1-F665-E776-4DDF5E4BAF6E}"/>
              </a:ext>
            </a:extLst>
          </p:cNvPr>
          <p:cNvSpPr>
            <a:spLocks noGrp="1"/>
          </p:cNvSpPr>
          <p:nvPr>
            <p:ph type="sldNum" sz="quarter" idx="12"/>
          </p:nvPr>
        </p:nvSpPr>
        <p:spPr/>
        <p:txBody>
          <a:bodyPr/>
          <a:lstStyle/>
          <a:p>
            <a:fld id="{4C3BC29B-08BD-4CAD-9D40-172B9445B69B}" type="slidenum">
              <a:rPr lang="it-IT" smtClean="0"/>
              <a:pPr/>
              <a:t>32</a:t>
            </a:fld>
            <a:endParaRPr lang="it-IT" dirty="0"/>
          </a:p>
        </p:txBody>
      </p:sp>
      <p:sp>
        <p:nvSpPr>
          <p:cNvPr id="8" name="Segnaposto testo 7">
            <a:extLst>
              <a:ext uri="{FF2B5EF4-FFF2-40B4-BE49-F238E27FC236}">
                <a16:creationId xmlns:a16="http://schemas.microsoft.com/office/drawing/2014/main" id="{DB90FB9D-D3AF-A71E-6C10-9D2945DF68E2}"/>
              </a:ext>
            </a:extLst>
          </p:cNvPr>
          <p:cNvSpPr>
            <a:spLocks noGrp="1"/>
          </p:cNvSpPr>
          <p:nvPr>
            <p:ph type="body" sz="quarter" idx="15"/>
          </p:nvPr>
        </p:nvSpPr>
        <p:spPr>
          <a:xfrm>
            <a:off x="1055688" y="1192841"/>
            <a:ext cx="7546052" cy="596996"/>
          </a:xfrm>
        </p:spPr>
        <p:txBody>
          <a:bodyPr anchor="ctr"/>
          <a:lstStyle/>
          <a:p>
            <a:r>
              <a:rPr lang="it-IT" sz="2400" i="1" dirty="0"/>
              <a:t>Esercitazione 7</a:t>
            </a:r>
            <a:endParaRPr lang="it-IT" sz="2400" dirty="0"/>
          </a:p>
        </p:txBody>
      </p:sp>
      <p:sp>
        <p:nvSpPr>
          <p:cNvPr id="24" name="Titolo 1">
            <a:extLst>
              <a:ext uri="{FF2B5EF4-FFF2-40B4-BE49-F238E27FC236}">
                <a16:creationId xmlns:a16="http://schemas.microsoft.com/office/drawing/2014/main" id="{602B2F37-FB19-3757-4F1B-EB79AF4B7E7C}"/>
              </a:ext>
            </a:extLst>
          </p:cNvPr>
          <p:cNvSpPr>
            <a:spLocks noGrp="1"/>
          </p:cNvSpPr>
          <p:nvPr>
            <p:ph type="ctrTitle"/>
          </p:nvPr>
        </p:nvSpPr>
        <p:spPr/>
        <p:txBody>
          <a:bodyPr/>
          <a:lstStyle/>
          <a:p>
            <a:r>
              <a:rPr lang="it-IT" dirty="0" err="1"/>
              <a:t>NotebookLM</a:t>
            </a:r>
            <a:endParaRPr lang="it-IT" dirty="0"/>
          </a:p>
        </p:txBody>
      </p:sp>
      <p:sp>
        <p:nvSpPr>
          <p:cNvPr id="2" name="TextBox 63">
            <a:extLst>
              <a:ext uri="{FF2B5EF4-FFF2-40B4-BE49-F238E27FC236}">
                <a16:creationId xmlns:a16="http://schemas.microsoft.com/office/drawing/2014/main" id="{72F745FE-31EC-55F4-E65A-97AAFEBBECA0}"/>
              </a:ext>
            </a:extLst>
          </p:cNvPr>
          <p:cNvSpPr txBox="1"/>
          <p:nvPr/>
        </p:nvSpPr>
        <p:spPr>
          <a:xfrm>
            <a:off x="1055688" y="1925622"/>
            <a:ext cx="10383048" cy="2308324"/>
          </a:xfrm>
          <a:prstGeom prst="rect">
            <a:avLst/>
          </a:prstGeom>
          <a:noFill/>
        </p:spPr>
        <p:txBody>
          <a:bodyPr wrap="square" lIns="0" rIns="0" rtlCol="0" anchor="t">
            <a:spAutoFit/>
          </a:bodyPr>
          <a:lstStyle/>
          <a:p>
            <a:pPr marL="342900" indent="-342900">
              <a:buFont typeface="Arial" panose="020B0604020202020204" pitchFamily="34" charset="0"/>
              <a:buChar char="•"/>
            </a:pPr>
            <a:r>
              <a:rPr lang="en-US" dirty="0" err="1"/>
              <a:t>Creare</a:t>
            </a:r>
            <a:r>
              <a:rPr lang="en-US" dirty="0"/>
              <a:t> un notebook </a:t>
            </a:r>
            <a:r>
              <a:rPr lang="en-US" dirty="0" err="1"/>
              <a:t>su</a:t>
            </a:r>
            <a:r>
              <a:rPr lang="en-US" dirty="0"/>
              <a:t> Notebook LM</a:t>
            </a:r>
            <a:r>
              <a:rPr lang="it-IT" dirty="0"/>
              <a:t>, caricando come unica fonte il file Word sullo stato dell’arte del</a:t>
            </a:r>
            <a:r>
              <a:rPr lang="en-US" dirty="0"/>
              <a:t> power forecasting </a:t>
            </a:r>
            <a:r>
              <a:rPr lang="en-US" dirty="0" err="1"/>
              <a:t>basato</a:t>
            </a:r>
            <a:r>
              <a:rPr lang="en-US" dirty="0"/>
              <a:t> </a:t>
            </a:r>
            <a:r>
              <a:rPr lang="en-US" dirty="0" err="1"/>
              <a:t>su</a:t>
            </a:r>
            <a:r>
              <a:rPr lang="en-US" dirty="0"/>
              <a:t> ML e DL.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err="1"/>
              <a:t>Creare</a:t>
            </a:r>
            <a:r>
              <a:rPr lang="en-US" dirty="0"/>
              <a:t> </a:t>
            </a:r>
            <a:r>
              <a:rPr lang="en-US" dirty="0" err="1"/>
              <a:t>una</a:t>
            </a:r>
            <a:r>
              <a:rPr lang="en-US" dirty="0"/>
              <a:t> </a:t>
            </a:r>
            <a:r>
              <a:rPr lang="en-US" dirty="0" err="1"/>
              <a:t>presentazione</a:t>
            </a:r>
            <a:r>
              <a:rPr lang="en-US" dirty="0"/>
              <a:t> </a:t>
            </a:r>
            <a:r>
              <a:rPr lang="en-US" dirty="0" err="1"/>
              <a:t>adatta</a:t>
            </a:r>
            <a:r>
              <a:rPr lang="en-US" dirty="0"/>
              <a:t> ad </a:t>
            </a:r>
            <a:r>
              <a:rPr lang="en-US" dirty="0" err="1"/>
              <a:t>una</a:t>
            </a:r>
            <a:r>
              <a:rPr lang="en-US" dirty="0"/>
              <a:t> </a:t>
            </a:r>
            <a:r>
              <a:rPr lang="en-US" dirty="0" err="1"/>
              <a:t>discussione</a:t>
            </a:r>
            <a:r>
              <a:rPr lang="en-US" dirty="0"/>
              <a:t> </a:t>
            </a:r>
            <a:r>
              <a:rPr lang="en-US" dirty="0" err="1"/>
              <a:t>dei</a:t>
            </a:r>
            <a:r>
              <a:rPr lang="en-US" dirty="0"/>
              <a:t> </a:t>
            </a:r>
            <a:r>
              <a:rPr lang="en-US" dirty="0" err="1"/>
              <a:t>risultati</a:t>
            </a:r>
            <a:r>
              <a:rPr lang="en-US" dirty="0"/>
              <a:t> della </a:t>
            </a:r>
            <a:r>
              <a:rPr lang="en-US" dirty="0" err="1"/>
              <a:t>ricerca</a:t>
            </a:r>
            <a:r>
              <a:rPr lang="en-US" dirty="0"/>
              <a:t> </a:t>
            </a:r>
            <a:r>
              <a:rPr lang="en-US" dirty="0" err="1"/>
              <a:t>bibliografica</a:t>
            </a:r>
            <a:r>
              <a:rPr lang="en-US" dirty="0"/>
              <a:t> al proprio </a:t>
            </a:r>
            <a:r>
              <a:rPr lang="en-US" dirty="0" err="1"/>
              <a:t>gruppo</a:t>
            </a:r>
            <a:r>
              <a:rPr lang="en-US" dirty="0"/>
              <a:t> di </a:t>
            </a:r>
            <a:r>
              <a:rPr lang="en-US" dirty="0" err="1"/>
              <a:t>ricerca</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err="1"/>
              <a:t>Sperimentare</a:t>
            </a:r>
            <a:r>
              <a:rPr lang="en-US" dirty="0"/>
              <a:t> </a:t>
            </a:r>
            <a:r>
              <a:rPr lang="en-US" dirty="0" err="1"/>
              <a:t>utilizzando</a:t>
            </a:r>
            <a:r>
              <a:rPr lang="en-US" dirty="0"/>
              <a:t> </a:t>
            </a:r>
            <a:r>
              <a:rPr lang="en-US" dirty="0" err="1"/>
              <a:t>diversi</a:t>
            </a:r>
            <a:r>
              <a:rPr lang="en-US" dirty="0"/>
              <a:t> prompt e la </a:t>
            </a:r>
            <a:r>
              <a:rPr lang="en-US" dirty="0" err="1"/>
              <a:t>funzione</a:t>
            </a:r>
            <a:r>
              <a:rPr lang="en-US" dirty="0"/>
              <a:t> “</a:t>
            </a:r>
            <a:r>
              <a:rPr lang="en-US" dirty="0" err="1"/>
              <a:t>rivedi</a:t>
            </a:r>
            <a:r>
              <a:rPr lang="en-US" dirty="0"/>
              <a:t>” per </a:t>
            </a:r>
            <a:r>
              <a:rPr lang="en-US" dirty="0" err="1"/>
              <a:t>effettuare</a:t>
            </a:r>
            <a:r>
              <a:rPr lang="en-US" dirty="0"/>
              <a:t> </a:t>
            </a:r>
            <a:r>
              <a:rPr lang="en-US" dirty="0" err="1"/>
              <a:t>modifiche</a:t>
            </a:r>
            <a:r>
              <a:rPr lang="en-US" dirty="0"/>
              <a:t> </a:t>
            </a:r>
            <a:r>
              <a:rPr lang="en-US" dirty="0" err="1"/>
              <a:t>puntuali</a:t>
            </a:r>
            <a:r>
              <a:rPr lang="en-US" dirty="0"/>
              <a:t> </a:t>
            </a:r>
            <a:r>
              <a:rPr lang="en-US" dirty="0" err="1"/>
              <a:t>sulle</a:t>
            </a:r>
            <a:r>
              <a:rPr lang="en-US" dirty="0"/>
              <a:t> </a:t>
            </a:r>
            <a:r>
              <a:rPr lang="en-US" dirty="0" err="1"/>
              <a:t>singole</a:t>
            </a:r>
            <a:r>
              <a:rPr lang="en-US" dirty="0"/>
              <a:t> slide</a:t>
            </a:r>
          </a:p>
        </p:txBody>
      </p:sp>
    </p:spTree>
    <p:extLst>
      <p:ext uri="{BB962C8B-B14F-4D97-AF65-F5344CB8AC3E}">
        <p14:creationId xmlns:p14="http://schemas.microsoft.com/office/powerpoint/2010/main" val="4271263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EC879-12F0-8A28-CDF8-343E9665B5DE}"/>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90D107D7-A537-4179-8D3E-F69830DF2F03}"/>
              </a:ext>
            </a:extLst>
          </p:cNvPr>
          <p:cNvSpPr>
            <a:spLocks noGrp="1"/>
          </p:cNvSpPr>
          <p:nvPr>
            <p:ph type="subTitle" idx="1"/>
          </p:nvPr>
        </p:nvSpPr>
        <p:spPr/>
        <p:txBody>
          <a:bodyPr/>
          <a:lstStyle/>
          <a:p>
            <a:r>
              <a:rPr lang="it-IT" dirty="0"/>
              <a:t>04</a:t>
            </a:r>
          </a:p>
        </p:txBody>
      </p:sp>
      <p:sp>
        <p:nvSpPr>
          <p:cNvPr id="4" name="Segnaposto piè di pagina 3">
            <a:extLst>
              <a:ext uri="{FF2B5EF4-FFF2-40B4-BE49-F238E27FC236}">
                <a16:creationId xmlns:a16="http://schemas.microsoft.com/office/drawing/2014/main" id="{F069FCE4-2A72-CF15-324A-7A40F391C017}"/>
              </a:ext>
            </a:extLst>
          </p:cNvPr>
          <p:cNvSpPr>
            <a:spLocks noGrp="1"/>
          </p:cNvSpPr>
          <p:nvPr>
            <p:ph type="ftr" sz="quarter" idx="11"/>
          </p:nvPr>
        </p:nvSpPr>
        <p:spPr/>
        <p:txBody>
          <a:bodyPr/>
          <a:lstStyle/>
          <a:p>
            <a:r>
              <a:rPr lang="it-IT" dirty="0"/>
              <a:t>Lab. Applicazioni di Intelligenza Artificiale</a:t>
            </a:r>
          </a:p>
        </p:txBody>
      </p:sp>
      <p:sp>
        <p:nvSpPr>
          <p:cNvPr id="5" name="Segnaposto numero diapositiva 4">
            <a:extLst>
              <a:ext uri="{FF2B5EF4-FFF2-40B4-BE49-F238E27FC236}">
                <a16:creationId xmlns:a16="http://schemas.microsoft.com/office/drawing/2014/main" id="{02B05BFE-3E3B-2E90-B3DE-A1DD50B42665}"/>
              </a:ext>
            </a:extLst>
          </p:cNvPr>
          <p:cNvSpPr>
            <a:spLocks noGrp="1"/>
          </p:cNvSpPr>
          <p:nvPr>
            <p:ph type="sldNum" sz="quarter" idx="12"/>
          </p:nvPr>
        </p:nvSpPr>
        <p:spPr/>
        <p:txBody>
          <a:bodyPr/>
          <a:lstStyle/>
          <a:p>
            <a:fld id="{4C3BC29B-08BD-4CAD-9D40-172B9445B69B}" type="slidenum">
              <a:rPr lang="it-IT" smtClean="0"/>
              <a:pPr/>
              <a:t>33</a:t>
            </a:fld>
            <a:endParaRPr lang="it-IT" dirty="0"/>
          </a:p>
        </p:txBody>
      </p:sp>
      <p:sp>
        <p:nvSpPr>
          <p:cNvPr id="8" name="Segnaposto testo 7">
            <a:extLst>
              <a:ext uri="{FF2B5EF4-FFF2-40B4-BE49-F238E27FC236}">
                <a16:creationId xmlns:a16="http://schemas.microsoft.com/office/drawing/2014/main" id="{4AF2032D-B78C-8851-93A2-92245DA67069}"/>
              </a:ext>
            </a:extLst>
          </p:cNvPr>
          <p:cNvSpPr>
            <a:spLocks noGrp="1"/>
          </p:cNvSpPr>
          <p:nvPr>
            <p:ph type="body" sz="quarter" idx="15"/>
          </p:nvPr>
        </p:nvSpPr>
        <p:spPr>
          <a:xfrm>
            <a:off x="1055688" y="1192841"/>
            <a:ext cx="7546052" cy="596996"/>
          </a:xfrm>
        </p:spPr>
        <p:txBody>
          <a:bodyPr anchor="ctr"/>
          <a:lstStyle/>
          <a:p>
            <a:r>
              <a:rPr lang="it-IT" sz="2400" i="1" dirty="0"/>
              <a:t>Esercitazione 8</a:t>
            </a:r>
            <a:endParaRPr lang="it-IT" sz="2400" dirty="0"/>
          </a:p>
        </p:txBody>
      </p:sp>
      <p:sp>
        <p:nvSpPr>
          <p:cNvPr id="24" name="Titolo 1">
            <a:extLst>
              <a:ext uri="{FF2B5EF4-FFF2-40B4-BE49-F238E27FC236}">
                <a16:creationId xmlns:a16="http://schemas.microsoft.com/office/drawing/2014/main" id="{606F5340-3201-B10E-D0CD-82A64497B698}"/>
              </a:ext>
            </a:extLst>
          </p:cNvPr>
          <p:cNvSpPr>
            <a:spLocks noGrp="1"/>
          </p:cNvSpPr>
          <p:nvPr>
            <p:ph type="ctrTitle"/>
          </p:nvPr>
        </p:nvSpPr>
        <p:spPr/>
        <p:txBody>
          <a:bodyPr/>
          <a:lstStyle/>
          <a:p>
            <a:r>
              <a:rPr lang="it-IT" dirty="0" err="1"/>
              <a:t>NotebookLM</a:t>
            </a:r>
            <a:endParaRPr lang="it-IT" dirty="0"/>
          </a:p>
        </p:txBody>
      </p:sp>
      <p:sp>
        <p:nvSpPr>
          <p:cNvPr id="2" name="TextBox 63">
            <a:extLst>
              <a:ext uri="{FF2B5EF4-FFF2-40B4-BE49-F238E27FC236}">
                <a16:creationId xmlns:a16="http://schemas.microsoft.com/office/drawing/2014/main" id="{F67D7B66-33E6-6F96-052F-9A99F3E6B40E}"/>
              </a:ext>
            </a:extLst>
          </p:cNvPr>
          <p:cNvSpPr txBox="1"/>
          <p:nvPr/>
        </p:nvSpPr>
        <p:spPr>
          <a:xfrm>
            <a:off x="1055688" y="1801738"/>
            <a:ext cx="10383048" cy="4585871"/>
          </a:xfrm>
          <a:prstGeom prst="rect">
            <a:avLst/>
          </a:prstGeom>
          <a:noFill/>
        </p:spPr>
        <p:txBody>
          <a:bodyPr wrap="square" lIns="0" rIns="0" rtlCol="0" anchor="t">
            <a:spAutoFit/>
          </a:bodyPr>
          <a:lstStyle/>
          <a:p>
            <a:pPr marL="342900" indent="-342900">
              <a:buFont typeface="Arial" panose="020B0604020202020204" pitchFamily="34" charset="0"/>
              <a:buChar char="•"/>
            </a:pPr>
            <a:r>
              <a:rPr lang="it-IT" dirty="0"/>
              <a:t>Utilizzare </a:t>
            </a:r>
            <a:r>
              <a:rPr lang="it-IT" dirty="0" err="1"/>
              <a:t>NotebookLM</a:t>
            </a:r>
            <a:r>
              <a:rPr lang="it-IT" dirty="0"/>
              <a:t> per generare automaticamente la bozza della delibera di avvio del progetto "</a:t>
            </a:r>
            <a:r>
              <a:rPr lang="it-IT" dirty="0" err="1"/>
              <a:t>DigitalDocs</a:t>
            </a:r>
            <a:r>
              <a:rPr lang="it-IT" dirty="0"/>
              <a:t>", sintetizzando le informazioni contenute nei documenti dell'Ente.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err="1"/>
              <a:t>Materiale</a:t>
            </a:r>
            <a:r>
              <a:rPr lang="en-US" dirty="0"/>
              <a:t> a </a:t>
            </a:r>
            <a:r>
              <a:rPr lang="en-US" dirty="0" err="1"/>
              <a:t>disposizione</a:t>
            </a:r>
            <a:r>
              <a:rPr lang="en-US" dirty="0"/>
              <a:t> (da </a:t>
            </a:r>
            <a:r>
              <a:rPr lang="en-US" dirty="0" err="1"/>
              <a:t>caricare</a:t>
            </a:r>
            <a:r>
              <a:rPr lang="en-US" dirty="0"/>
              <a:t>):</a:t>
            </a:r>
          </a:p>
          <a:p>
            <a:pPr marL="800100" lvl="1" indent="-342900">
              <a:buFont typeface="Arial" panose="020B0604020202020204" pitchFamily="34" charset="0"/>
              <a:buChar char="•"/>
            </a:pPr>
            <a:r>
              <a:rPr lang="en-US" dirty="0">
                <a:hlinkClick r:id="rId3"/>
              </a:rPr>
              <a:t>https://drive.google.com/drive/folders/1B8FqEjcggWJut-MZvwnemb5nit7UNCIo?usp=sharing</a:t>
            </a:r>
            <a:endParaRPr lang="en-US" dirty="0"/>
          </a:p>
          <a:p>
            <a:pPr marL="1257300" lvl="2" indent="-342900">
              <a:buFont typeface="+mj-lt"/>
              <a:buAutoNum type="arabicPeriod"/>
            </a:pPr>
            <a:r>
              <a:rPr lang="it-IT" sz="1600" i="1" dirty="0"/>
              <a:t>Fonte-1-Regolamento.pdf</a:t>
            </a:r>
            <a:r>
              <a:rPr lang="it-IT" sz="1600" dirty="0"/>
              <a:t> (direttive sull'innovazione digitale)</a:t>
            </a:r>
          </a:p>
          <a:p>
            <a:pPr marL="1257300" lvl="2" indent="-342900">
              <a:buFont typeface="+mj-lt"/>
              <a:buAutoNum type="arabicPeriod"/>
            </a:pPr>
            <a:r>
              <a:rPr lang="it-IT" sz="1600" i="1" dirty="0"/>
              <a:t>Fonte-2-Verbale.pdf</a:t>
            </a:r>
            <a:r>
              <a:rPr lang="it-IT" sz="1600" dirty="0"/>
              <a:t> (decisioni emerse nella riunione direzionale)</a:t>
            </a:r>
          </a:p>
          <a:p>
            <a:pPr marL="1257300" lvl="2" indent="-342900">
              <a:buFont typeface="+mj-lt"/>
              <a:buAutoNum type="arabicPeriod"/>
            </a:pPr>
            <a:r>
              <a:rPr lang="it-IT" sz="1600" i="1" dirty="0"/>
              <a:t>Fonte-3-NotaTecnica.pdf</a:t>
            </a:r>
            <a:r>
              <a:rPr lang="it-IT" sz="1600" dirty="0"/>
              <a:t> (dettagli del progetto e richieste formali)</a:t>
            </a:r>
          </a:p>
          <a:p>
            <a:pPr marL="1257300" lvl="2" indent="-342900">
              <a:buFont typeface="+mj-lt"/>
              <a:buAutoNum type="arabicPeriod"/>
            </a:pPr>
            <a:endParaRPr lang="it-IT" sz="1600" dirty="0"/>
          </a:p>
          <a:p>
            <a:pPr marL="342900" indent="-342900">
              <a:buFont typeface="Arial" panose="020B0604020202020204" pitchFamily="34" charset="0"/>
              <a:buChar char="•"/>
            </a:pPr>
            <a:r>
              <a:rPr lang="it-IT" dirty="0"/>
              <a:t>Scrivere un prompt che rispetti questi 3 vincoli:</a:t>
            </a:r>
          </a:p>
          <a:p>
            <a:pPr marL="800100" lvl="1" indent="-342900">
              <a:buFont typeface="+mj-lt"/>
              <a:buAutoNum type="arabicPeriod"/>
            </a:pPr>
            <a:r>
              <a:rPr lang="it-IT" b="1" dirty="0"/>
              <a:t>Esclusività:</a:t>
            </a:r>
            <a:r>
              <a:rPr lang="it-IT" dirty="0"/>
              <a:t> Il testo generato deve basarsi </a:t>
            </a:r>
            <a:r>
              <a:rPr lang="it-IT" i="1" dirty="0"/>
              <a:t>solo</a:t>
            </a:r>
            <a:r>
              <a:rPr lang="it-IT" dirty="0"/>
              <a:t> sulle fonti caricate, senza inventare nulla.</a:t>
            </a:r>
          </a:p>
          <a:p>
            <a:pPr marL="800100" lvl="1" indent="-342900">
              <a:buFont typeface="+mj-lt"/>
              <a:buAutoNum type="arabicPeriod"/>
            </a:pPr>
            <a:r>
              <a:rPr lang="it-IT" b="1" dirty="0"/>
              <a:t>Struttura:</a:t>
            </a:r>
            <a:r>
              <a:rPr lang="it-IT" dirty="0"/>
              <a:t> Il documento deve essere diviso esattamente in tre sezioni:</a:t>
            </a:r>
          </a:p>
          <a:p>
            <a:pPr marL="1257300" lvl="2" indent="-342900">
              <a:buFont typeface="+mj-lt"/>
              <a:buAutoNum type="arabicPeriod"/>
            </a:pPr>
            <a:r>
              <a:rPr lang="it-IT" sz="1600" b="1" dirty="0"/>
              <a:t>Premesso che:</a:t>
            </a:r>
            <a:r>
              <a:rPr lang="it-IT" sz="1600" dirty="0"/>
              <a:t> sintesi dei riferimenti normativi</a:t>
            </a:r>
          </a:p>
          <a:p>
            <a:pPr marL="1257300" lvl="2" indent="-342900">
              <a:buFont typeface="+mj-lt"/>
              <a:buAutoNum type="arabicPeriod"/>
            </a:pPr>
            <a:r>
              <a:rPr lang="it-IT" sz="1600" b="1" dirty="0"/>
              <a:t>Considerato che:</a:t>
            </a:r>
            <a:r>
              <a:rPr lang="it-IT" sz="1600" dirty="0"/>
              <a:t> sintesi di quanto emerso dal verbale e dalla nota tecnica</a:t>
            </a:r>
          </a:p>
          <a:p>
            <a:pPr marL="1257300" lvl="2" indent="-342900">
              <a:buFont typeface="+mj-lt"/>
              <a:buAutoNum type="arabicPeriod"/>
            </a:pPr>
            <a:r>
              <a:rPr lang="it-IT" sz="1600" b="1" dirty="0"/>
              <a:t>Delibera:</a:t>
            </a:r>
            <a:r>
              <a:rPr lang="it-IT" sz="1600" dirty="0"/>
              <a:t> le decisioni finali</a:t>
            </a:r>
          </a:p>
          <a:p>
            <a:pPr marL="800100" lvl="1" indent="-342900">
              <a:buFont typeface="+mj-lt"/>
              <a:buAutoNum type="arabicPeriod"/>
            </a:pPr>
            <a:r>
              <a:rPr lang="it-IT" b="1" dirty="0"/>
              <a:t>Formattazione:</a:t>
            </a:r>
            <a:r>
              <a:rPr lang="it-IT" dirty="0"/>
              <a:t> I punti della sezione "Delibera" devono essere un </a:t>
            </a:r>
            <a:r>
              <a:rPr lang="it-IT" b="1" dirty="0"/>
              <a:t>elenco numerato</a:t>
            </a:r>
            <a:r>
              <a:rPr lang="it-IT" dirty="0"/>
              <a:t> e iniziare tutti con un </a:t>
            </a:r>
            <a:r>
              <a:rPr lang="it-IT" b="1" dirty="0"/>
              <a:t>verbo all’infinito</a:t>
            </a:r>
            <a:r>
              <a:rPr lang="it-IT" dirty="0"/>
              <a:t>.</a:t>
            </a:r>
          </a:p>
        </p:txBody>
      </p:sp>
    </p:spTree>
    <p:extLst>
      <p:ext uri="{BB962C8B-B14F-4D97-AF65-F5344CB8AC3E}">
        <p14:creationId xmlns:p14="http://schemas.microsoft.com/office/powerpoint/2010/main" val="2479666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2E570-2D63-B379-2A75-555F1918A59D}"/>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6B989BDB-E953-9147-54C8-25D00F793B9D}"/>
              </a:ext>
            </a:extLst>
          </p:cNvPr>
          <p:cNvSpPr>
            <a:spLocks noGrp="1"/>
          </p:cNvSpPr>
          <p:nvPr>
            <p:ph type="subTitle" idx="1"/>
          </p:nvPr>
        </p:nvSpPr>
        <p:spPr/>
        <p:txBody>
          <a:bodyPr/>
          <a:lstStyle/>
          <a:p>
            <a:r>
              <a:rPr lang="it-IT" dirty="0"/>
              <a:t>01</a:t>
            </a:r>
          </a:p>
        </p:txBody>
      </p:sp>
      <p:sp>
        <p:nvSpPr>
          <p:cNvPr id="4" name="Segnaposto piè di pagina 3">
            <a:extLst>
              <a:ext uri="{FF2B5EF4-FFF2-40B4-BE49-F238E27FC236}">
                <a16:creationId xmlns:a16="http://schemas.microsoft.com/office/drawing/2014/main" id="{A73857F3-E52B-DE56-12EC-006762FC3028}"/>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4723EC48-3F51-1B25-8F75-2047AE418C20}"/>
              </a:ext>
            </a:extLst>
          </p:cNvPr>
          <p:cNvSpPr>
            <a:spLocks noGrp="1"/>
          </p:cNvSpPr>
          <p:nvPr>
            <p:ph type="sldNum" sz="quarter" idx="12"/>
          </p:nvPr>
        </p:nvSpPr>
        <p:spPr/>
        <p:txBody>
          <a:bodyPr/>
          <a:lstStyle/>
          <a:p>
            <a:fld id="{4C3BC29B-08BD-4CAD-9D40-172B9445B69B}" type="slidenum">
              <a:rPr lang="it-IT" smtClean="0"/>
              <a:pPr/>
              <a:t>4</a:t>
            </a:fld>
            <a:endParaRPr lang="it-IT" dirty="0"/>
          </a:p>
        </p:txBody>
      </p:sp>
      <p:sp>
        <p:nvSpPr>
          <p:cNvPr id="8" name="Segnaposto testo 7">
            <a:extLst>
              <a:ext uri="{FF2B5EF4-FFF2-40B4-BE49-F238E27FC236}">
                <a16:creationId xmlns:a16="http://schemas.microsoft.com/office/drawing/2014/main" id="{2C4A38AF-1F67-6209-0CFF-79B61E1C714D}"/>
              </a:ext>
            </a:extLst>
          </p:cNvPr>
          <p:cNvSpPr>
            <a:spLocks noGrp="1"/>
          </p:cNvSpPr>
          <p:nvPr>
            <p:ph type="body" sz="quarter" idx="15"/>
          </p:nvPr>
        </p:nvSpPr>
        <p:spPr>
          <a:xfrm>
            <a:off x="1055688" y="1210540"/>
            <a:ext cx="7546052" cy="596996"/>
          </a:xfrm>
        </p:spPr>
        <p:txBody>
          <a:bodyPr anchor="ctr"/>
          <a:lstStyle/>
          <a:p>
            <a:r>
              <a:rPr lang="it-IT" sz="2400" i="1" dirty="0"/>
              <a:t>Widget</a:t>
            </a:r>
            <a:endParaRPr lang="it-IT" sz="2400" dirty="0"/>
          </a:p>
        </p:txBody>
      </p:sp>
      <p:sp>
        <p:nvSpPr>
          <p:cNvPr id="24" name="Titolo 1">
            <a:extLst>
              <a:ext uri="{FF2B5EF4-FFF2-40B4-BE49-F238E27FC236}">
                <a16:creationId xmlns:a16="http://schemas.microsoft.com/office/drawing/2014/main" id="{ACDC3F68-27C8-E1CD-B665-91943A011439}"/>
              </a:ext>
            </a:extLst>
          </p:cNvPr>
          <p:cNvSpPr>
            <a:spLocks noGrp="1"/>
          </p:cNvSpPr>
          <p:nvPr>
            <p:ph type="ctrTitle"/>
          </p:nvPr>
        </p:nvSpPr>
        <p:spPr/>
        <p:txBody>
          <a:bodyPr/>
          <a:lstStyle/>
          <a:p>
            <a:r>
              <a:rPr lang="it-IT" dirty="0"/>
              <a:t>Orange Data Mining</a:t>
            </a:r>
          </a:p>
        </p:txBody>
      </p:sp>
      <p:pic>
        <p:nvPicPr>
          <p:cNvPr id="9" name="Immagine 8" descr="Immagine che contiene testo, schermata, software, Carattere&#10;&#10;Il contenuto generato dall'IA potrebbe non essere corretto.">
            <a:extLst>
              <a:ext uri="{FF2B5EF4-FFF2-40B4-BE49-F238E27FC236}">
                <a16:creationId xmlns:a16="http://schemas.microsoft.com/office/drawing/2014/main" id="{F66648E6-96CC-71F8-246F-BD37B1056323}"/>
              </a:ext>
            </a:extLst>
          </p:cNvPr>
          <p:cNvPicPr>
            <a:picLocks noChangeAspect="1"/>
          </p:cNvPicPr>
          <p:nvPr/>
        </p:nvPicPr>
        <p:blipFill>
          <a:blip r:embed="rId3"/>
          <a:srcRect r="42890"/>
          <a:stretch>
            <a:fillRect/>
          </a:stretch>
        </p:blipFill>
        <p:spPr>
          <a:xfrm>
            <a:off x="1055688" y="1909943"/>
            <a:ext cx="3150037" cy="4296375"/>
          </a:xfrm>
          <a:prstGeom prst="rect">
            <a:avLst/>
          </a:prstGeom>
        </p:spPr>
      </p:pic>
      <p:sp>
        <p:nvSpPr>
          <p:cNvPr id="13" name="CasellaDiTesto 12">
            <a:extLst>
              <a:ext uri="{FF2B5EF4-FFF2-40B4-BE49-F238E27FC236}">
                <a16:creationId xmlns:a16="http://schemas.microsoft.com/office/drawing/2014/main" id="{B225841F-CCC1-6750-ADFD-5DCF6853A71A}"/>
              </a:ext>
            </a:extLst>
          </p:cNvPr>
          <p:cNvSpPr txBox="1"/>
          <p:nvPr/>
        </p:nvSpPr>
        <p:spPr>
          <a:xfrm>
            <a:off x="4729690" y="1925063"/>
            <a:ext cx="6095028" cy="646331"/>
          </a:xfrm>
          <a:prstGeom prst="rect">
            <a:avLst/>
          </a:prstGeom>
          <a:noFill/>
        </p:spPr>
        <p:txBody>
          <a:bodyPr wrap="square">
            <a:spAutoFit/>
          </a:bodyPr>
          <a:lstStyle/>
          <a:p>
            <a:r>
              <a:rPr lang="it-IT" b="1" dirty="0"/>
              <a:t>Data</a:t>
            </a:r>
            <a:r>
              <a:rPr lang="it-IT" dirty="0"/>
              <a:t> – widget per </a:t>
            </a:r>
            <a:r>
              <a:rPr lang="it-IT" b="1" dirty="0"/>
              <a:t>caricare, visualizzare e preparare</a:t>
            </a:r>
            <a:r>
              <a:rPr lang="it-IT" dirty="0"/>
              <a:t> i dati da analizzare. </a:t>
            </a:r>
          </a:p>
        </p:txBody>
      </p:sp>
      <p:sp>
        <p:nvSpPr>
          <p:cNvPr id="15" name="CasellaDiTesto 14">
            <a:extLst>
              <a:ext uri="{FF2B5EF4-FFF2-40B4-BE49-F238E27FC236}">
                <a16:creationId xmlns:a16="http://schemas.microsoft.com/office/drawing/2014/main" id="{19232104-62E9-922B-59A0-910EB9B4E22B}"/>
              </a:ext>
            </a:extLst>
          </p:cNvPr>
          <p:cNvSpPr txBox="1"/>
          <p:nvPr/>
        </p:nvSpPr>
        <p:spPr>
          <a:xfrm>
            <a:off x="4727749" y="2668448"/>
            <a:ext cx="6095028" cy="646331"/>
          </a:xfrm>
          <a:prstGeom prst="rect">
            <a:avLst/>
          </a:prstGeom>
          <a:noFill/>
        </p:spPr>
        <p:txBody>
          <a:bodyPr wrap="square">
            <a:spAutoFit/>
          </a:bodyPr>
          <a:lstStyle/>
          <a:p>
            <a:r>
              <a:rPr lang="it-IT" b="1" dirty="0" err="1"/>
              <a:t>Transform</a:t>
            </a:r>
            <a:r>
              <a:rPr lang="it-IT" dirty="0"/>
              <a:t> – widget per </a:t>
            </a:r>
            <a:r>
              <a:rPr lang="it-IT" b="1" dirty="0"/>
              <a:t>modificare o filtrare</a:t>
            </a:r>
            <a:r>
              <a:rPr lang="it-IT" dirty="0"/>
              <a:t> i dati (es. selezionare colonne, campionare, imputare). </a:t>
            </a:r>
          </a:p>
        </p:txBody>
      </p:sp>
      <p:sp>
        <p:nvSpPr>
          <p:cNvPr id="17" name="CasellaDiTesto 16">
            <a:extLst>
              <a:ext uri="{FF2B5EF4-FFF2-40B4-BE49-F238E27FC236}">
                <a16:creationId xmlns:a16="http://schemas.microsoft.com/office/drawing/2014/main" id="{8DC1409B-B0E3-3F2F-768A-E66093B44A8F}"/>
              </a:ext>
            </a:extLst>
          </p:cNvPr>
          <p:cNvSpPr txBox="1"/>
          <p:nvPr/>
        </p:nvSpPr>
        <p:spPr>
          <a:xfrm>
            <a:off x="4725808" y="3367195"/>
            <a:ext cx="6095028" cy="646331"/>
          </a:xfrm>
          <a:prstGeom prst="rect">
            <a:avLst/>
          </a:prstGeom>
          <a:noFill/>
        </p:spPr>
        <p:txBody>
          <a:bodyPr wrap="square">
            <a:spAutoFit/>
          </a:bodyPr>
          <a:lstStyle/>
          <a:p>
            <a:r>
              <a:rPr lang="it-IT" b="1" dirty="0" err="1"/>
              <a:t>Visualize</a:t>
            </a:r>
            <a:r>
              <a:rPr lang="it-IT" dirty="0"/>
              <a:t> – widget per </a:t>
            </a:r>
            <a:r>
              <a:rPr lang="it-IT" b="1" dirty="0"/>
              <a:t>creare grafici e visualizzazioni</a:t>
            </a:r>
            <a:r>
              <a:rPr lang="it-IT" dirty="0"/>
              <a:t> che aiutano a capire i dati. </a:t>
            </a:r>
          </a:p>
        </p:txBody>
      </p:sp>
      <p:sp>
        <p:nvSpPr>
          <p:cNvPr id="19" name="CasellaDiTesto 18">
            <a:extLst>
              <a:ext uri="{FF2B5EF4-FFF2-40B4-BE49-F238E27FC236}">
                <a16:creationId xmlns:a16="http://schemas.microsoft.com/office/drawing/2014/main" id="{E675595F-5EF0-AA76-0513-FB035C340C5C}"/>
              </a:ext>
            </a:extLst>
          </p:cNvPr>
          <p:cNvSpPr txBox="1"/>
          <p:nvPr/>
        </p:nvSpPr>
        <p:spPr>
          <a:xfrm>
            <a:off x="4725808" y="4054520"/>
            <a:ext cx="6095028" cy="646331"/>
          </a:xfrm>
          <a:prstGeom prst="rect">
            <a:avLst/>
          </a:prstGeom>
          <a:noFill/>
        </p:spPr>
        <p:txBody>
          <a:bodyPr wrap="square">
            <a:spAutoFit/>
          </a:bodyPr>
          <a:lstStyle/>
          <a:p>
            <a:r>
              <a:rPr lang="it-IT" b="1" dirty="0"/>
              <a:t>Model</a:t>
            </a:r>
            <a:r>
              <a:rPr lang="it-IT" dirty="0"/>
              <a:t> – widget per </a:t>
            </a:r>
            <a:r>
              <a:rPr lang="it-IT" b="1" dirty="0"/>
              <a:t>creare modelli predittivi</a:t>
            </a:r>
            <a:r>
              <a:rPr lang="it-IT" dirty="0"/>
              <a:t> tramite algoritmi di machine learning supervisionato. </a:t>
            </a:r>
          </a:p>
        </p:txBody>
      </p:sp>
      <p:sp>
        <p:nvSpPr>
          <p:cNvPr id="21" name="CasellaDiTesto 20">
            <a:extLst>
              <a:ext uri="{FF2B5EF4-FFF2-40B4-BE49-F238E27FC236}">
                <a16:creationId xmlns:a16="http://schemas.microsoft.com/office/drawing/2014/main" id="{E874B4E4-C072-ED09-3A1D-9B9DF6842570}"/>
              </a:ext>
            </a:extLst>
          </p:cNvPr>
          <p:cNvSpPr txBox="1"/>
          <p:nvPr/>
        </p:nvSpPr>
        <p:spPr>
          <a:xfrm>
            <a:off x="4725808" y="4808395"/>
            <a:ext cx="6095028" cy="646331"/>
          </a:xfrm>
          <a:prstGeom prst="rect">
            <a:avLst/>
          </a:prstGeom>
          <a:noFill/>
        </p:spPr>
        <p:txBody>
          <a:bodyPr wrap="square">
            <a:spAutoFit/>
          </a:bodyPr>
          <a:lstStyle/>
          <a:p>
            <a:r>
              <a:rPr lang="it-IT" b="1" dirty="0" err="1"/>
              <a:t>Evaluate</a:t>
            </a:r>
            <a:r>
              <a:rPr lang="it-IT" dirty="0"/>
              <a:t> – widget per </a:t>
            </a:r>
            <a:r>
              <a:rPr lang="it-IT" b="1" dirty="0"/>
              <a:t>valutare e confrontare</a:t>
            </a:r>
            <a:r>
              <a:rPr lang="it-IT" dirty="0"/>
              <a:t> le prestazioni dei modelli costruiti. </a:t>
            </a:r>
          </a:p>
        </p:txBody>
      </p:sp>
      <p:sp>
        <p:nvSpPr>
          <p:cNvPr id="23" name="CasellaDiTesto 22">
            <a:extLst>
              <a:ext uri="{FF2B5EF4-FFF2-40B4-BE49-F238E27FC236}">
                <a16:creationId xmlns:a16="http://schemas.microsoft.com/office/drawing/2014/main" id="{CFB3BFF0-0875-6E5E-C63F-D4D4DBE9706C}"/>
              </a:ext>
            </a:extLst>
          </p:cNvPr>
          <p:cNvSpPr txBox="1"/>
          <p:nvPr/>
        </p:nvSpPr>
        <p:spPr>
          <a:xfrm>
            <a:off x="4725808" y="5574727"/>
            <a:ext cx="6095028" cy="646331"/>
          </a:xfrm>
          <a:prstGeom prst="rect">
            <a:avLst/>
          </a:prstGeom>
          <a:noFill/>
        </p:spPr>
        <p:txBody>
          <a:bodyPr wrap="square">
            <a:spAutoFit/>
          </a:bodyPr>
          <a:lstStyle/>
          <a:p>
            <a:r>
              <a:rPr lang="it-IT" b="1" dirty="0" err="1"/>
              <a:t>Unsupervised</a:t>
            </a:r>
            <a:r>
              <a:rPr lang="it-IT" dirty="0"/>
              <a:t> – widget per </a:t>
            </a:r>
            <a:r>
              <a:rPr lang="it-IT" b="1" dirty="0"/>
              <a:t>scoprire pattern e gruppi nei dati</a:t>
            </a:r>
            <a:r>
              <a:rPr lang="it-IT" dirty="0"/>
              <a:t> senza una variabile target. </a:t>
            </a:r>
          </a:p>
        </p:txBody>
      </p:sp>
      <p:cxnSp>
        <p:nvCxnSpPr>
          <p:cNvPr id="26" name="Connettore 2 25">
            <a:extLst>
              <a:ext uri="{FF2B5EF4-FFF2-40B4-BE49-F238E27FC236}">
                <a16:creationId xmlns:a16="http://schemas.microsoft.com/office/drawing/2014/main" id="{36008D7A-0007-B035-B478-B6B44C87B2D3}"/>
              </a:ext>
            </a:extLst>
          </p:cNvPr>
          <p:cNvCxnSpPr>
            <a:endCxn id="13" idx="1"/>
          </p:cNvCxnSpPr>
          <p:nvPr/>
        </p:nvCxnSpPr>
        <p:spPr>
          <a:xfrm flipV="1">
            <a:off x="4280790" y="2248229"/>
            <a:ext cx="448900" cy="780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Connettore 2 26">
            <a:extLst>
              <a:ext uri="{FF2B5EF4-FFF2-40B4-BE49-F238E27FC236}">
                <a16:creationId xmlns:a16="http://schemas.microsoft.com/office/drawing/2014/main" id="{BF966B13-6523-9D2F-C889-CAC2636D8331}"/>
              </a:ext>
            </a:extLst>
          </p:cNvPr>
          <p:cNvCxnSpPr>
            <a:cxnSpLocks/>
            <a:endCxn id="15" idx="1"/>
          </p:cNvCxnSpPr>
          <p:nvPr/>
        </p:nvCxnSpPr>
        <p:spPr>
          <a:xfrm flipV="1">
            <a:off x="4239803" y="2991614"/>
            <a:ext cx="487946" cy="6765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ttore 2 31">
            <a:extLst>
              <a:ext uri="{FF2B5EF4-FFF2-40B4-BE49-F238E27FC236}">
                <a16:creationId xmlns:a16="http://schemas.microsoft.com/office/drawing/2014/main" id="{103900D6-5C5B-09AE-8B4E-3BD74AD9D07A}"/>
              </a:ext>
            </a:extLst>
          </p:cNvPr>
          <p:cNvCxnSpPr>
            <a:cxnSpLocks/>
            <a:endCxn id="17" idx="1"/>
          </p:cNvCxnSpPr>
          <p:nvPr/>
        </p:nvCxnSpPr>
        <p:spPr>
          <a:xfrm flipV="1">
            <a:off x="4266667" y="3690361"/>
            <a:ext cx="459141" cy="5421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onnettore 2 32">
            <a:extLst>
              <a:ext uri="{FF2B5EF4-FFF2-40B4-BE49-F238E27FC236}">
                <a16:creationId xmlns:a16="http://schemas.microsoft.com/office/drawing/2014/main" id="{45F0AB4A-B466-6F95-EFB4-B7FF08F2A7A0}"/>
              </a:ext>
            </a:extLst>
          </p:cNvPr>
          <p:cNvCxnSpPr>
            <a:cxnSpLocks/>
            <a:endCxn id="19" idx="1"/>
          </p:cNvCxnSpPr>
          <p:nvPr/>
        </p:nvCxnSpPr>
        <p:spPr>
          <a:xfrm flipV="1">
            <a:off x="4259326" y="4377686"/>
            <a:ext cx="466482" cy="4500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Connettore 2 33">
            <a:extLst>
              <a:ext uri="{FF2B5EF4-FFF2-40B4-BE49-F238E27FC236}">
                <a16:creationId xmlns:a16="http://schemas.microsoft.com/office/drawing/2014/main" id="{021C8817-6103-2E21-96FD-F4DE8A3AC3E5}"/>
              </a:ext>
            </a:extLst>
          </p:cNvPr>
          <p:cNvCxnSpPr>
            <a:cxnSpLocks/>
            <a:endCxn id="21" idx="1"/>
          </p:cNvCxnSpPr>
          <p:nvPr/>
        </p:nvCxnSpPr>
        <p:spPr>
          <a:xfrm flipV="1">
            <a:off x="4236575" y="5131561"/>
            <a:ext cx="489233" cy="2315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nettore 2 34">
            <a:extLst>
              <a:ext uri="{FF2B5EF4-FFF2-40B4-BE49-F238E27FC236}">
                <a16:creationId xmlns:a16="http://schemas.microsoft.com/office/drawing/2014/main" id="{28CA9B6E-25FF-6418-243E-12299A54124C}"/>
              </a:ext>
            </a:extLst>
          </p:cNvPr>
          <p:cNvCxnSpPr>
            <a:cxnSpLocks/>
            <a:endCxn id="23" idx="1"/>
          </p:cNvCxnSpPr>
          <p:nvPr/>
        </p:nvCxnSpPr>
        <p:spPr>
          <a:xfrm flipV="1">
            <a:off x="4256741" y="5897893"/>
            <a:ext cx="469067" cy="670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596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13EC0-6912-DAE4-9A26-30D391ADE50D}"/>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97E43133-E40D-963F-4875-F78885F0FF25}"/>
              </a:ext>
            </a:extLst>
          </p:cNvPr>
          <p:cNvSpPr>
            <a:spLocks noGrp="1"/>
          </p:cNvSpPr>
          <p:nvPr>
            <p:ph type="subTitle" idx="1"/>
          </p:nvPr>
        </p:nvSpPr>
        <p:spPr/>
        <p:txBody>
          <a:bodyPr/>
          <a:lstStyle/>
          <a:p>
            <a:r>
              <a:rPr lang="it-IT" dirty="0"/>
              <a:t>01</a:t>
            </a:r>
          </a:p>
        </p:txBody>
      </p:sp>
      <p:sp>
        <p:nvSpPr>
          <p:cNvPr id="4" name="Segnaposto piè di pagina 3">
            <a:extLst>
              <a:ext uri="{FF2B5EF4-FFF2-40B4-BE49-F238E27FC236}">
                <a16:creationId xmlns:a16="http://schemas.microsoft.com/office/drawing/2014/main" id="{3A7510BC-697E-6357-2AD8-A72FC70D0AFA}"/>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C6F2B5D0-6798-E389-8B6D-258B1489625D}"/>
              </a:ext>
            </a:extLst>
          </p:cNvPr>
          <p:cNvSpPr>
            <a:spLocks noGrp="1"/>
          </p:cNvSpPr>
          <p:nvPr>
            <p:ph type="sldNum" sz="quarter" idx="12"/>
          </p:nvPr>
        </p:nvSpPr>
        <p:spPr/>
        <p:txBody>
          <a:bodyPr/>
          <a:lstStyle/>
          <a:p>
            <a:fld id="{4C3BC29B-08BD-4CAD-9D40-172B9445B69B}" type="slidenum">
              <a:rPr lang="it-IT" smtClean="0"/>
              <a:pPr/>
              <a:t>5</a:t>
            </a:fld>
            <a:endParaRPr lang="it-IT" dirty="0"/>
          </a:p>
        </p:txBody>
      </p:sp>
      <p:sp>
        <p:nvSpPr>
          <p:cNvPr id="8" name="Segnaposto testo 7">
            <a:extLst>
              <a:ext uri="{FF2B5EF4-FFF2-40B4-BE49-F238E27FC236}">
                <a16:creationId xmlns:a16="http://schemas.microsoft.com/office/drawing/2014/main" id="{34E03791-091C-1382-05BD-3F2C1B7253DE}"/>
              </a:ext>
            </a:extLst>
          </p:cNvPr>
          <p:cNvSpPr>
            <a:spLocks noGrp="1"/>
          </p:cNvSpPr>
          <p:nvPr>
            <p:ph type="body" sz="quarter" idx="15"/>
          </p:nvPr>
        </p:nvSpPr>
        <p:spPr>
          <a:xfrm>
            <a:off x="1055688" y="1210540"/>
            <a:ext cx="7546052" cy="596996"/>
          </a:xfrm>
        </p:spPr>
        <p:txBody>
          <a:bodyPr anchor="ctr"/>
          <a:lstStyle/>
          <a:p>
            <a:r>
              <a:rPr lang="it-IT" sz="2400" i="1" dirty="0"/>
              <a:t>Caricare i dati</a:t>
            </a:r>
            <a:endParaRPr lang="it-IT" sz="2400" dirty="0"/>
          </a:p>
        </p:txBody>
      </p:sp>
      <p:sp>
        <p:nvSpPr>
          <p:cNvPr id="24" name="Titolo 1">
            <a:extLst>
              <a:ext uri="{FF2B5EF4-FFF2-40B4-BE49-F238E27FC236}">
                <a16:creationId xmlns:a16="http://schemas.microsoft.com/office/drawing/2014/main" id="{882997DC-C459-8320-2DF1-860411870C60}"/>
              </a:ext>
            </a:extLst>
          </p:cNvPr>
          <p:cNvSpPr>
            <a:spLocks noGrp="1"/>
          </p:cNvSpPr>
          <p:nvPr>
            <p:ph type="ctrTitle"/>
          </p:nvPr>
        </p:nvSpPr>
        <p:spPr/>
        <p:txBody>
          <a:bodyPr/>
          <a:lstStyle/>
          <a:p>
            <a:r>
              <a:rPr lang="it-IT" dirty="0"/>
              <a:t>Orange Data Mining</a:t>
            </a:r>
          </a:p>
        </p:txBody>
      </p:sp>
      <p:pic>
        <p:nvPicPr>
          <p:cNvPr id="10" name="Immagine 9" descr="Immagine che contiene testo, schermata, schermo, software&#10;&#10;Il contenuto generato dall'IA potrebbe non essere corretto.">
            <a:extLst>
              <a:ext uri="{FF2B5EF4-FFF2-40B4-BE49-F238E27FC236}">
                <a16:creationId xmlns:a16="http://schemas.microsoft.com/office/drawing/2014/main" id="{C56F84BA-4B55-DA67-2E41-0B530313A5F5}"/>
              </a:ext>
            </a:extLst>
          </p:cNvPr>
          <p:cNvPicPr>
            <a:picLocks noChangeAspect="1"/>
          </p:cNvPicPr>
          <p:nvPr/>
        </p:nvPicPr>
        <p:blipFill>
          <a:blip r:embed="rId3"/>
          <a:stretch>
            <a:fillRect/>
          </a:stretch>
        </p:blipFill>
        <p:spPr>
          <a:xfrm>
            <a:off x="3225343" y="1950581"/>
            <a:ext cx="3334215" cy="4096322"/>
          </a:xfrm>
          <a:prstGeom prst="rect">
            <a:avLst/>
          </a:prstGeom>
        </p:spPr>
      </p:pic>
      <p:pic>
        <p:nvPicPr>
          <p:cNvPr id="14" name="Immagine 13" descr="Immagine che contiene testo, schermata, numero, software&#10;&#10;Il contenuto generato dall'IA potrebbe non essere corretto.">
            <a:extLst>
              <a:ext uri="{FF2B5EF4-FFF2-40B4-BE49-F238E27FC236}">
                <a16:creationId xmlns:a16="http://schemas.microsoft.com/office/drawing/2014/main" id="{D2143539-77C6-31B2-3327-A580BC51FA86}"/>
              </a:ext>
            </a:extLst>
          </p:cNvPr>
          <p:cNvPicPr>
            <a:picLocks noChangeAspect="1"/>
          </p:cNvPicPr>
          <p:nvPr/>
        </p:nvPicPr>
        <p:blipFill>
          <a:blip r:embed="rId4"/>
          <a:stretch>
            <a:fillRect/>
          </a:stretch>
        </p:blipFill>
        <p:spPr>
          <a:xfrm>
            <a:off x="6876101" y="1950581"/>
            <a:ext cx="4970330" cy="4429867"/>
          </a:xfrm>
          <a:prstGeom prst="rect">
            <a:avLst/>
          </a:prstGeom>
        </p:spPr>
      </p:pic>
      <p:pic>
        <p:nvPicPr>
          <p:cNvPr id="18" name="Immagine 17" descr="Immagine che contiene testo, logo, Carattere, schermata&#10;&#10;Il contenuto generato dall'IA potrebbe non essere corretto.">
            <a:extLst>
              <a:ext uri="{FF2B5EF4-FFF2-40B4-BE49-F238E27FC236}">
                <a16:creationId xmlns:a16="http://schemas.microsoft.com/office/drawing/2014/main" id="{469E92E3-0EE3-ADE6-EC5F-F4AEF05B5BA0}"/>
              </a:ext>
            </a:extLst>
          </p:cNvPr>
          <p:cNvPicPr>
            <a:picLocks noChangeAspect="1"/>
          </p:cNvPicPr>
          <p:nvPr/>
        </p:nvPicPr>
        <p:blipFill>
          <a:blip r:embed="rId5"/>
          <a:stretch>
            <a:fillRect/>
          </a:stretch>
        </p:blipFill>
        <p:spPr>
          <a:xfrm>
            <a:off x="1056946" y="3129289"/>
            <a:ext cx="1324160" cy="1238423"/>
          </a:xfrm>
          <a:prstGeom prst="rect">
            <a:avLst/>
          </a:prstGeom>
        </p:spPr>
      </p:pic>
    </p:spTree>
    <p:extLst>
      <p:ext uri="{BB962C8B-B14F-4D97-AF65-F5344CB8AC3E}">
        <p14:creationId xmlns:p14="http://schemas.microsoft.com/office/powerpoint/2010/main" val="1553418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40211-3DD3-0DC3-4C71-B41919DF1895}"/>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887BE865-36CA-2998-EB77-A074D9CD508F}"/>
              </a:ext>
            </a:extLst>
          </p:cNvPr>
          <p:cNvSpPr>
            <a:spLocks noGrp="1"/>
          </p:cNvSpPr>
          <p:nvPr>
            <p:ph type="subTitle" idx="1"/>
          </p:nvPr>
        </p:nvSpPr>
        <p:spPr/>
        <p:txBody>
          <a:bodyPr/>
          <a:lstStyle/>
          <a:p>
            <a:r>
              <a:rPr lang="it-IT" dirty="0"/>
              <a:t>01</a:t>
            </a:r>
          </a:p>
        </p:txBody>
      </p:sp>
      <p:sp>
        <p:nvSpPr>
          <p:cNvPr id="4" name="Segnaposto piè di pagina 3">
            <a:extLst>
              <a:ext uri="{FF2B5EF4-FFF2-40B4-BE49-F238E27FC236}">
                <a16:creationId xmlns:a16="http://schemas.microsoft.com/office/drawing/2014/main" id="{C6A8FB4C-CC01-9D03-FF79-E4DD4F308012}"/>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267CA895-302C-0AEA-8CCB-2E25A82F0FC9}"/>
              </a:ext>
            </a:extLst>
          </p:cNvPr>
          <p:cNvSpPr>
            <a:spLocks noGrp="1"/>
          </p:cNvSpPr>
          <p:nvPr>
            <p:ph type="sldNum" sz="quarter" idx="12"/>
          </p:nvPr>
        </p:nvSpPr>
        <p:spPr/>
        <p:txBody>
          <a:bodyPr/>
          <a:lstStyle/>
          <a:p>
            <a:fld id="{4C3BC29B-08BD-4CAD-9D40-172B9445B69B}" type="slidenum">
              <a:rPr lang="it-IT" smtClean="0"/>
              <a:pPr/>
              <a:t>6</a:t>
            </a:fld>
            <a:endParaRPr lang="it-IT" dirty="0"/>
          </a:p>
        </p:txBody>
      </p:sp>
      <p:sp>
        <p:nvSpPr>
          <p:cNvPr id="8" name="Segnaposto testo 7">
            <a:extLst>
              <a:ext uri="{FF2B5EF4-FFF2-40B4-BE49-F238E27FC236}">
                <a16:creationId xmlns:a16="http://schemas.microsoft.com/office/drawing/2014/main" id="{A90B2D80-7A16-4A5F-4E90-C157803B813E}"/>
              </a:ext>
            </a:extLst>
          </p:cNvPr>
          <p:cNvSpPr>
            <a:spLocks noGrp="1"/>
          </p:cNvSpPr>
          <p:nvPr>
            <p:ph type="body" sz="quarter" idx="15"/>
          </p:nvPr>
        </p:nvSpPr>
        <p:spPr>
          <a:xfrm>
            <a:off x="1055688" y="1210540"/>
            <a:ext cx="7546052" cy="596996"/>
          </a:xfrm>
        </p:spPr>
        <p:txBody>
          <a:bodyPr anchor="ctr"/>
          <a:lstStyle/>
          <a:p>
            <a:r>
              <a:rPr lang="it-IT" sz="2400" i="1" dirty="0"/>
              <a:t>Visualizzare il dataset</a:t>
            </a:r>
            <a:endParaRPr lang="it-IT" sz="2400" dirty="0"/>
          </a:p>
        </p:txBody>
      </p:sp>
      <p:sp>
        <p:nvSpPr>
          <p:cNvPr id="24" name="Titolo 1">
            <a:extLst>
              <a:ext uri="{FF2B5EF4-FFF2-40B4-BE49-F238E27FC236}">
                <a16:creationId xmlns:a16="http://schemas.microsoft.com/office/drawing/2014/main" id="{B01B2124-E682-4BAA-1AC4-FAB13286848C}"/>
              </a:ext>
            </a:extLst>
          </p:cNvPr>
          <p:cNvSpPr>
            <a:spLocks noGrp="1"/>
          </p:cNvSpPr>
          <p:nvPr>
            <p:ph type="ctrTitle"/>
          </p:nvPr>
        </p:nvSpPr>
        <p:spPr/>
        <p:txBody>
          <a:bodyPr/>
          <a:lstStyle/>
          <a:p>
            <a:r>
              <a:rPr lang="it-IT" dirty="0"/>
              <a:t>Orange Data Mining</a:t>
            </a:r>
          </a:p>
        </p:txBody>
      </p:sp>
      <p:pic>
        <p:nvPicPr>
          <p:cNvPr id="6" name="Immagine 5" descr="Immagine che contiene testo, schermata, Carattere, cerchio&#10;&#10;Il contenuto generato dall'IA potrebbe non essere corretto.">
            <a:extLst>
              <a:ext uri="{FF2B5EF4-FFF2-40B4-BE49-F238E27FC236}">
                <a16:creationId xmlns:a16="http://schemas.microsoft.com/office/drawing/2014/main" id="{6582D8CF-224F-B344-6919-E584987F7C04}"/>
              </a:ext>
            </a:extLst>
          </p:cNvPr>
          <p:cNvPicPr>
            <a:picLocks noChangeAspect="1"/>
          </p:cNvPicPr>
          <p:nvPr/>
        </p:nvPicPr>
        <p:blipFill>
          <a:blip r:embed="rId3"/>
          <a:stretch>
            <a:fillRect/>
          </a:stretch>
        </p:blipFill>
        <p:spPr>
          <a:xfrm>
            <a:off x="791833" y="1928996"/>
            <a:ext cx="2838846" cy="1419423"/>
          </a:xfrm>
          <a:prstGeom prst="rect">
            <a:avLst/>
          </a:prstGeom>
        </p:spPr>
      </p:pic>
      <p:pic>
        <p:nvPicPr>
          <p:cNvPr id="9" name="Immagine 8" descr="Immagine che contiene testo, schermata, numero, software&#10;&#10;Il contenuto generato dall'IA potrebbe non essere corretto.">
            <a:extLst>
              <a:ext uri="{FF2B5EF4-FFF2-40B4-BE49-F238E27FC236}">
                <a16:creationId xmlns:a16="http://schemas.microsoft.com/office/drawing/2014/main" id="{2D6D0C95-E3EA-9DBB-8D6F-7B7BCE2E5D42}"/>
              </a:ext>
            </a:extLst>
          </p:cNvPr>
          <p:cNvPicPr>
            <a:picLocks noChangeAspect="1"/>
          </p:cNvPicPr>
          <p:nvPr/>
        </p:nvPicPr>
        <p:blipFill>
          <a:blip r:embed="rId4"/>
          <a:stretch>
            <a:fillRect/>
          </a:stretch>
        </p:blipFill>
        <p:spPr>
          <a:xfrm>
            <a:off x="4642656" y="1928996"/>
            <a:ext cx="7128060" cy="4448769"/>
          </a:xfrm>
          <a:prstGeom prst="rect">
            <a:avLst/>
          </a:prstGeom>
        </p:spPr>
      </p:pic>
      <p:sp>
        <p:nvSpPr>
          <p:cNvPr id="11" name="TextBox 63">
            <a:extLst>
              <a:ext uri="{FF2B5EF4-FFF2-40B4-BE49-F238E27FC236}">
                <a16:creationId xmlns:a16="http://schemas.microsoft.com/office/drawing/2014/main" id="{B91CFDCA-2C3F-1A31-4988-720D136EFB42}"/>
              </a:ext>
            </a:extLst>
          </p:cNvPr>
          <p:cNvSpPr txBox="1"/>
          <p:nvPr/>
        </p:nvSpPr>
        <p:spPr>
          <a:xfrm>
            <a:off x="797916" y="3609478"/>
            <a:ext cx="3430456" cy="2308324"/>
          </a:xfrm>
          <a:prstGeom prst="rect">
            <a:avLst/>
          </a:prstGeom>
          <a:noFill/>
        </p:spPr>
        <p:txBody>
          <a:bodyPr wrap="square" lIns="0" rIns="0" rtlCol="0" anchor="t">
            <a:spAutoFit/>
          </a:bodyPr>
          <a:lstStyle/>
          <a:p>
            <a:pPr marL="285750" indent="-285750">
              <a:buFont typeface="Arial" panose="020B0604020202020204" pitchFamily="34" charset="0"/>
              <a:buChar char="•"/>
            </a:pPr>
            <a:r>
              <a:rPr lang="it-IT" dirty="0"/>
              <a:t>Il widget «</a:t>
            </a:r>
            <a:r>
              <a:rPr lang="it-IT" dirty="0" err="1"/>
              <a:t>table</a:t>
            </a:r>
            <a:r>
              <a:rPr lang="it-IT" dirty="0"/>
              <a:t> data» permette la visualizzazione in formato tabellare dei dati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Il dataset è formato da </a:t>
            </a:r>
            <a:r>
              <a:rPr lang="it-IT" b="1" dirty="0"/>
              <a:t>campioni</a:t>
            </a:r>
            <a:r>
              <a:rPr lang="it-IT" dirty="0"/>
              <a:t>, ognuno dei quali </a:t>
            </a:r>
            <a:r>
              <a:rPr lang="it-IT" dirty="0" err="1"/>
              <a:t>possiade</a:t>
            </a:r>
            <a:r>
              <a:rPr lang="it-IT" dirty="0"/>
              <a:t> diverse caratteristiche (</a:t>
            </a:r>
            <a:r>
              <a:rPr lang="it-IT" b="1" dirty="0"/>
              <a:t>features</a:t>
            </a:r>
            <a:r>
              <a:rPr lang="it-IT" dirty="0"/>
              <a:t>)</a:t>
            </a:r>
          </a:p>
        </p:txBody>
      </p:sp>
    </p:spTree>
    <p:extLst>
      <p:ext uri="{BB962C8B-B14F-4D97-AF65-F5344CB8AC3E}">
        <p14:creationId xmlns:p14="http://schemas.microsoft.com/office/powerpoint/2010/main" val="222226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338D1-2F05-8D3D-2576-65632D03B28F}"/>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6A713E97-7C67-6DC4-12F9-019284FCE19E}"/>
              </a:ext>
            </a:extLst>
          </p:cNvPr>
          <p:cNvSpPr>
            <a:spLocks noGrp="1"/>
          </p:cNvSpPr>
          <p:nvPr>
            <p:ph type="subTitle" idx="1"/>
          </p:nvPr>
        </p:nvSpPr>
        <p:spPr/>
        <p:txBody>
          <a:bodyPr/>
          <a:lstStyle/>
          <a:p>
            <a:r>
              <a:rPr lang="it-IT" dirty="0"/>
              <a:t>01</a:t>
            </a:r>
          </a:p>
        </p:txBody>
      </p:sp>
      <p:sp>
        <p:nvSpPr>
          <p:cNvPr id="4" name="Segnaposto piè di pagina 3">
            <a:extLst>
              <a:ext uri="{FF2B5EF4-FFF2-40B4-BE49-F238E27FC236}">
                <a16:creationId xmlns:a16="http://schemas.microsoft.com/office/drawing/2014/main" id="{B1596A77-D1CD-CAF4-717A-7B0670E0167B}"/>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9713DAFC-6BF1-651B-B3E2-AA916699D9B7}"/>
              </a:ext>
            </a:extLst>
          </p:cNvPr>
          <p:cNvSpPr>
            <a:spLocks noGrp="1"/>
          </p:cNvSpPr>
          <p:nvPr>
            <p:ph type="sldNum" sz="quarter" idx="12"/>
          </p:nvPr>
        </p:nvSpPr>
        <p:spPr/>
        <p:txBody>
          <a:bodyPr/>
          <a:lstStyle/>
          <a:p>
            <a:fld id="{4C3BC29B-08BD-4CAD-9D40-172B9445B69B}" type="slidenum">
              <a:rPr lang="it-IT" smtClean="0"/>
              <a:pPr/>
              <a:t>7</a:t>
            </a:fld>
            <a:endParaRPr lang="it-IT" dirty="0"/>
          </a:p>
        </p:txBody>
      </p:sp>
      <p:sp>
        <p:nvSpPr>
          <p:cNvPr id="8" name="Segnaposto testo 7">
            <a:extLst>
              <a:ext uri="{FF2B5EF4-FFF2-40B4-BE49-F238E27FC236}">
                <a16:creationId xmlns:a16="http://schemas.microsoft.com/office/drawing/2014/main" id="{491EA126-8D3A-D571-A94E-41C5D044E491}"/>
              </a:ext>
            </a:extLst>
          </p:cNvPr>
          <p:cNvSpPr>
            <a:spLocks noGrp="1"/>
          </p:cNvSpPr>
          <p:nvPr>
            <p:ph type="body" sz="quarter" idx="15"/>
          </p:nvPr>
        </p:nvSpPr>
        <p:spPr>
          <a:xfrm>
            <a:off x="1055688" y="1210540"/>
            <a:ext cx="7546052" cy="596996"/>
          </a:xfrm>
        </p:spPr>
        <p:txBody>
          <a:bodyPr anchor="ctr"/>
          <a:lstStyle/>
          <a:p>
            <a:r>
              <a:rPr lang="it-IT" sz="2400" i="1" dirty="0"/>
              <a:t>Visualizzare il dataset</a:t>
            </a:r>
            <a:endParaRPr lang="it-IT" sz="2400" dirty="0"/>
          </a:p>
        </p:txBody>
      </p:sp>
      <p:sp>
        <p:nvSpPr>
          <p:cNvPr id="24" name="Titolo 1">
            <a:extLst>
              <a:ext uri="{FF2B5EF4-FFF2-40B4-BE49-F238E27FC236}">
                <a16:creationId xmlns:a16="http://schemas.microsoft.com/office/drawing/2014/main" id="{9221AC35-103E-BA57-4B18-EC61740C0C1E}"/>
              </a:ext>
            </a:extLst>
          </p:cNvPr>
          <p:cNvSpPr>
            <a:spLocks noGrp="1"/>
          </p:cNvSpPr>
          <p:nvPr>
            <p:ph type="ctrTitle"/>
          </p:nvPr>
        </p:nvSpPr>
        <p:spPr/>
        <p:txBody>
          <a:bodyPr/>
          <a:lstStyle/>
          <a:p>
            <a:r>
              <a:rPr lang="it-IT" dirty="0"/>
              <a:t>Orange Data Mining</a:t>
            </a:r>
          </a:p>
        </p:txBody>
      </p:sp>
      <p:pic>
        <p:nvPicPr>
          <p:cNvPr id="6" name="Immagine 5" descr="Immagine che contiene testo, schermata, software, Icona del computer&#10;&#10;Il contenuto generato dall'IA potrebbe non essere corretto.">
            <a:extLst>
              <a:ext uri="{FF2B5EF4-FFF2-40B4-BE49-F238E27FC236}">
                <a16:creationId xmlns:a16="http://schemas.microsoft.com/office/drawing/2014/main" id="{CB16DF71-2DEE-F6F6-F7B5-885A415D1E3C}"/>
              </a:ext>
            </a:extLst>
          </p:cNvPr>
          <p:cNvPicPr>
            <a:picLocks noChangeAspect="1"/>
          </p:cNvPicPr>
          <p:nvPr/>
        </p:nvPicPr>
        <p:blipFill>
          <a:blip r:embed="rId3"/>
          <a:stretch>
            <a:fillRect/>
          </a:stretch>
        </p:blipFill>
        <p:spPr>
          <a:xfrm>
            <a:off x="4659747" y="2004241"/>
            <a:ext cx="7198332" cy="4107779"/>
          </a:xfrm>
          <a:prstGeom prst="rect">
            <a:avLst/>
          </a:prstGeom>
        </p:spPr>
      </p:pic>
      <p:pic>
        <p:nvPicPr>
          <p:cNvPr id="9" name="Immagine 8" descr="Immagine che contiene testo, schermata, Carattere, logo&#10;&#10;Il contenuto generato dall'IA potrebbe non essere corretto.">
            <a:extLst>
              <a:ext uri="{FF2B5EF4-FFF2-40B4-BE49-F238E27FC236}">
                <a16:creationId xmlns:a16="http://schemas.microsoft.com/office/drawing/2014/main" id="{AC92E7C6-6DAF-F6F6-0BC5-D3A00A6270DF}"/>
              </a:ext>
            </a:extLst>
          </p:cNvPr>
          <p:cNvPicPr>
            <a:picLocks noChangeAspect="1"/>
          </p:cNvPicPr>
          <p:nvPr/>
        </p:nvPicPr>
        <p:blipFill>
          <a:blip r:embed="rId4"/>
          <a:stretch>
            <a:fillRect/>
          </a:stretch>
        </p:blipFill>
        <p:spPr>
          <a:xfrm>
            <a:off x="1055688" y="2078672"/>
            <a:ext cx="2991267" cy="1629002"/>
          </a:xfrm>
          <a:prstGeom prst="rect">
            <a:avLst/>
          </a:prstGeom>
        </p:spPr>
      </p:pic>
      <p:sp>
        <p:nvSpPr>
          <p:cNvPr id="11" name="TextBox 63">
            <a:extLst>
              <a:ext uri="{FF2B5EF4-FFF2-40B4-BE49-F238E27FC236}">
                <a16:creationId xmlns:a16="http://schemas.microsoft.com/office/drawing/2014/main" id="{AA51ADBC-99AF-1D07-7698-4797DD9EE434}"/>
              </a:ext>
            </a:extLst>
          </p:cNvPr>
          <p:cNvSpPr txBox="1"/>
          <p:nvPr/>
        </p:nvSpPr>
        <p:spPr>
          <a:xfrm>
            <a:off x="797916" y="3609478"/>
            <a:ext cx="3430456" cy="2031325"/>
          </a:xfrm>
          <a:prstGeom prst="rect">
            <a:avLst/>
          </a:prstGeom>
          <a:noFill/>
        </p:spPr>
        <p:txBody>
          <a:bodyPr wrap="square" lIns="0" rIns="0" rtlCol="0" anchor="t">
            <a:spAutoFit/>
          </a:bodyPr>
          <a:lstStyle/>
          <a:p>
            <a:pPr marL="285750" indent="-285750">
              <a:buFont typeface="Arial" panose="020B0604020202020204" pitchFamily="34" charset="0"/>
              <a:buChar char="•"/>
            </a:pPr>
            <a:r>
              <a:rPr lang="it-IT" dirty="0"/>
              <a:t>Il widget «</a:t>
            </a:r>
            <a:r>
              <a:rPr lang="it-IT" dirty="0" err="1"/>
              <a:t>distributions</a:t>
            </a:r>
            <a:r>
              <a:rPr lang="it-IT" dirty="0"/>
              <a:t>» può essere utilizzato per visualizzare la distribuzione di una feature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Esiste la possibilità di evidenziare la classe dei </a:t>
            </a:r>
            <a:r>
              <a:rPr lang="it-IT" dirty="0" err="1"/>
              <a:t>campioini</a:t>
            </a:r>
            <a:endParaRPr lang="it-IT" dirty="0"/>
          </a:p>
        </p:txBody>
      </p:sp>
    </p:spTree>
    <p:extLst>
      <p:ext uri="{BB962C8B-B14F-4D97-AF65-F5344CB8AC3E}">
        <p14:creationId xmlns:p14="http://schemas.microsoft.com/office/powerpoint/2010/main" val="1839614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B59D4-DC9F-D770-134F-406128B24D59}"/>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33628B0A-A987-1136-65DD-FA3C85798637}"/>
              </a:ext>
            </a:extLst>
          </p:cNvPr>
          <p:cNvSpPr>
            <a:spLocks noGrp="1"/>
          </p:cNvSpPr>
          <p:nvPr>
            <p:ph type="subTitle" idx="1"/>
          </p:nvPr>
        </p:nvSpPr>
        <p:spPr/>
        <p:txBody>
          <a:bodyPr/>
          <a:lstStyle/>
          <a:p>
            <a:r>
              <a:rPr lang="it-IT" dirty="0"/>
              <a:t>01</a:t>
            </a:r>
          </a:p>
        </p:txBody>
      </p:sp>
      <p:sp>
        <p:nvSpPr>
          <p:cNvPr id="4" name="Segnaposto piè di pagina 3">
            <a:extLst>
              <a:ext uri="{FF2B5EF4-FFF2-40B4-BE49-F238E27FC236}">
                <a16:creationId xmlns:a16="http://schemas.microsoft.com/office/drawing/2014/main" id="{D24AFC9E-C8AB-2ECE-766A-E43DFA2C559D}"/>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9361970A-9A22-E6C4-0739-8BF2CF3FF691}"/>
              </a:ext>
            </a:extLst>
          </p:cNvPr>
          <p:cNvSpPr>
            <a:spLocks noGrp="1"/>
          </p:cNvSpPr>
          <p:nvPr>
            <p:ph type="sldNum" sz="quarter" idx="12"/>
          </p:nvPr>
        </p:nvSpPr>
        <p:spPr/>
        <p:txBody>
          <a:bodyPr/>
          <a:lstStyle/>
          <a:p>
            <a:fld id="{4C3BC29B-08BD-4CAD-9D40-172B9445B69B}" type="slidenum">
              <a:rPr lang="it-IT" smtClean="0"/>
              <a:pPr/>
              <a:t>8</a:t>
            </a:fld>
            <a:endParaRPr lang="it-IT" dirty="0"/>
          </a:p>
        </p:txBody>
      </p:sp>
      <p:sp>
        <p:nvSpPr>
          <p:cNvPr id="8" name="Segnaposto testo 7">
            <a:extLst>
              <a:ext uri="{FF2B5EF4-FFF2-40B4-BE49-F238E27FC236}">
                <a16:creationId xmlns:a16="http://schemas.microsoft.com/office/drawing/2014/main" id="{457FDA52-D4AB-F314-81E0-13EDF56FC867}"/>
              </a:ext>
            </a:extLst>
          </p:cNvPr>
          <p:cNvSpPr>
            <a:spLocks noGrp="1"/>
          </p:cNvSpPr>
          <p:nvPr>
            <p:ph type="body" sz="quarter" idx="15"/>
          </p:nvPr>
        </p:nvSpPr>
        <p:spPr>
          <a:xfrm>
            <a:off x="1055688" y="1210540"/>
            <a:ext cx="7546052" cy="596996"/>
          </a:xfrm>
        </p:spPr>
        <p:txBody>
          <a:bodyPr anchor="ctr"/>
          <a:lstStyle/>
          <a:p>
            <a:r>
              <a:rPr lang="it-IT" sz="2400" i="1" dirty="0"/>
              <a:t>Preparare i dati per l’addestramento</a:t>
            </a:r>
            <a:endParaRPr lang="it-IT" sz="2400" dirty="0"/>
          </a:p>
        </p:txBody>
      </p:sp>
      <p:sp>
        <p:nvSpPr>
          <p:cNvPr id="24" name="Titolo 1">
            <a:extLst>
              <a:ext uri="{FF2B5EF4-FFF2-40B4-BE49-F238E27FC236}">
                <a16:creationId xmlns:a16="http://schemas.microsoft.com/office/drawing/2014/main" id="{4F3BF263-07B3-D4C2-7878-7E07E5467374}"/>
              </a:ext>
            </a:extLst>
          </p:cNvPr>
          <p:cNvSpPr>
            <a:spLocks noGrp="1"/>
          </p:cNvSpPr>
          <p:nvPr>
            <p:ph type="ctrTitle"/>
          </p:nvPr>
        </p:nvSpPr>
        <p:spPr/>
        <p:txBody>
          <a:bodyPr/>
          <a:lstStyle/>
          <a:p>
            <a:r>
              <a:rPr lang="it-IT" dirty="0"/>
              <a:t>Orange Data Mining</a:t>
            </a:r>
          </a:p>
        </p:txBody>
      </p:sp>
      <p:pic>
        <p:nvPicPr>
          <p:cNvPr id="6" name="Immagine 5" descr="Immagine che contiene testo, schermata, Carattere, cerchio&#10;&#10;Il contenuto generato dall'IA potrebbe non essere corretto.">
            <a:extLst>
              <a:ext uri="{FF2B5EF4-FFF2-40B4-BE49-F238E27FC236}">
                <a16:creationId xmlns:a16="http://schemas.microsoft.com/office/drawing/2014/main" id="{E825721E-C2D7-2F67-D390-FAC62E500FE8}"/>
              </a:ext>
            </a:extLst>
          </p:cNvPr>
          <p:cNvPicPr>
            <a:picLocks noChangeAspect="1"/>
          </p:cNvPicPr>
          <p:nvPr/>
        </p:nvPicPr>
        <p:blipFill>
          <a:blip r:embed="rId3"/>
          <a:stretch>
            <a:fillRect/>
          </a:stretch>
        </p:blipFill>
        <p:spPr>
          <a:xfrm>
            <a:off x="791833" y="1928996"/>
            <a:ext cx="2838846" cy="1419423"/>
          </a:xfrm>
          <a:prstGeom prst="rect">
            <a:avLst/>
          </a:prstGeom>
        </p:spPr>
      </p:pic>
      <p:pic>
        <p:nvPicPr>
          <p:cNvPr id="7" name="Immagine 6" descr="Immagine che contiene testo, schermata, schermo, software&#10;&#10;Il contenuto generato dall'IA potrebbe non essere corretto.">
            <a:extLst>
              <a:ext uri="{FF2B5EF4-FFF2-40B4-BE49-F238E27FC236}">
                <a16:creationId xmlns:a16="http://schemas.microsoft.com/office/drawing/2014/main" id="{C5AA3099-45A3-DED9-2FBA-2B5EAB541908}"/>
              </a:ext>
            </a:extLst>
          </p:cNvPr>
          <p:cNvPicPr>
            <a:picLocks noChangeAspect="1"/>
          </p:cNvPicPr>
          <p:nvPr/>
        </p:nvPicPr>
        <p:blipFill>
          <a:blip r:embed="rId4"/>
          <a:stretch>
            <a:fillRect/>
          </a:stretch>
        </p:blipFill>
        <p:spPr>
          <a:xfrm>
            <a:off x="5416256" y="2012725"/>
            <a:ext cx="5276983" cy="4478562"/>
          </a:xfrm>
          <a:prstGeom prst="rect">
            <a:avLst/>
          </a:prstGeom>
        </p:spPr>
      </p:pic>
      <p:sp>
        <p:nvSpPr>
          <p:cNvPr id="10" name="TextBox 63">
            <a:extLst>
              <a:ext uri="{FF2B5EF4-FFF2-40B4-BE49-F238E27FC236}">
                <a16:creationId xmlns:a16="http://schemas.microsoft.com/office/drawing/2014/main" id="{2912D8D7-821C-6E49-2769-E1A35C465EF9}"/>
              </a:ext>
            </a:extLst>
          </p:cNvPr>
          <p:cNvSpPr txBox="1"/>
          <p:nvPr/>
        </p:nvSpPr>
        <p:spPr>
          <a:xfrm>
            <a:off x="1055688" y="3557060"/>
            <a:ext cx="3807522" cy="1477328"/>
          </a:xfrm>
          <a:prstGeom prst="rect">
            <a:avLst/>
          </a:prstGeom>
          <a:noFill/>
        </p:spPr>
        <p:txBody>
          <a:bodyPr wrap="square" lIns="0" rIns="0" rtlCol="0" anchor="t">
            <a:spAutoFit/>
          </a:bodyPr>
          <a:lstStyle/>
          <a:p>
            <a:pPr marL="285750" indent="-285750">
              <a:buFont typeface="Arial" panose="020B0604020202020204" pitchFamily="34" charset="0"/>
              <a:buChar char="•"/>
            </a:pPr>
            <a:r>
              <a:rPr lang="it-IT" dirty="0"/>
              <a:t>«</a:t>
            </a:r>
            <a:r>
              <a:rPr lang="it-IT" dirty="0" err="1"/>
              <a:t>select</a:t>
            </a:r>
            <a:r>
              <a:rPr lang="it-IT" dirty="0"/>
              <a:t> </a:t>
            </a:r>
            <a:r>
              <a:rPr lang="it-IT" dirty="0" err="1"/>
              <a:t>columns</a:t>
            </a:r>
            <a:r>
              <a:rPr lang="it-IT" dirty="0"/>
              <a:t>» permette di specificare qual è l’etichetta (da utilizzare per l’apprendimento supervisionato) ed escludere alcune colonne</a:t>
            </a:r>
          </a:p>
        </p:txBody>
      </p:sp>
    </p:spTree>
    <p:extLst>
      <p:ext uri="{BB962C8B-B14F-4D97-AF65-F5344CB8AC3E}">
        <p14:creationId xmlns:p14="http://schemas.microsoft.com/office/powerpoint/2010/main" val="2122483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62546-05AB-7B73-81BF-7030A1240844}"/>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6F839C38-885F-A197-B76D-7468B95C192E}"/>
              </a:ext>
            </a:extLst>
          </p:cNvPr>
          <p:cNvSpPr>
            <a:spLocks noGrp="1"/>
          </p:cNvSpPr>
          <p:nvPr>
            <p:ph type="subTitle" idx="1"/>
          </p:nvPr>
        </p:nvSpPr>
        <p:spPr/>
        <p:txBody>
          <a:bodyPr/>
          <a:lstStyle/>
          <a:p>
            <a:r>
              <a:rPr lang="it-IT" dirty="0"/>
              <a:t>01</a:t>
            </a:r>
          </a:p>
        </p:txBody>
      </p:sp>
      <p:sp>
        <p:nvSpPr>
          <p:cNvPr id="4" name="Segnaposto piè di pagina 3">
            <a:extLst>
              <a:ext uri="{FF2B5EF4-FFF2-40B4-BE49-F238E27FC236}">
                <a16:creationId xmlns:a16="http://schemas.microsoft.com/office/drawing/2014/main" id="{37456812-7FCD-F826-4835-232A2450C146}"/>
              </a:ext>
            </a:extLst>
          </p:cNvPr>
          <p:cNvSpPr>
            <a:spLocks noGrp="1"/>
          </p:cNvSpPr>
          <p:nvPr>
            <p:ph type="ftr" sz="quarter" idx="11"/>
          </p:nvPr>
        </p:nvSpPr>
        <p:spPr/>
        <p:txBody>
          <a:bodyPr/>
          <a:lstStyle/>
          <a:p>
            <a:r>
              <a:rPr lang="it-IT"/>
              <a:t>Lab. Applicazioni di Intelligenza Artificiale</a:t>
            </a:r>
            <a:endParaRPr lang="it-IT" dirty="0"/>
          </a:p>
        </p:txBody>
      </p:sp>
      <p:sp>
        <p:nvSpPr>
          <p:cNvPr id="5" name="Segnaposto numero diapositiva 4">
            <a:extLst>
              <a:ext uri="{FF2B5EF4-FFF2-40B4-BE49-F238E27FC236}">
                <a16:creationId xmlns:a16="http://schemas.microsoft.com/office/drawing/2014/main" id="{08F5D614-3CC2-7271-6969-0F88024FD4CD}"/>
              </a:ext>
            </a:extLst>
          </p:cNvPr>
          <p:cNvSpPr>
            <a:spLocks noGrp="1"/>
          </p:cNvSpPr>
          <p:nvPr>
            <p:ph type="sldNum" sz="quarter" idx="12"/>
          </p:nvPr>
        </p:nvSpPr>
        <p:spPr/>
        <p:txBody>
          <a:bodyPr/>
          <a:lstStyle/>
          <a:p>
            <a:fld id="{4C3BC29B-08BD-4CAD-9D40-172B9445B69B}" type="slidenum">
              <a:rPr lang="it-IT" smtClean="0"/>
              <a:pPr/>
              <a:t>9</a:t>
            </a:fld>
            <a:endParaRPr lang="it-IT" dirty="0"/>
          </a:p>
        </p:txBody>
      </p:sp>
      <p:sp>
        <p:nvSpPr>
          <p:cNvPr id="8" name="Segnaposto testo 7">
            <a:extLst>
              <a:ext uri="{FF2B5EF4-FFF2-40B4-BE49-F238E27FC236}">
                <a16:creationId xmlns:a16="http://schemas.microsoft.com/office/drawing/2014/main" id="{C26D8311-8DF7-9388-5467-9E63F1DB3210}"/>
              </a:ext>
            </a:extLst>
          </p:cNvPr>
          <p:cNvSpPr>
            <a:spLocks noGrp="1"/>
          </p:cNvSpPr>
          <p:nvPr>
            <p:ph type="body" sz="quarter" idx="15"/>
          </p:nvPr>
        </p:nvSpPr>
        <p:spPr>
          <a:xfrm>
            <a:off x="1055688" y="1210540"/>
            <a:ext cx="7546052" cy="596996"/>
          </a:xfrm>
        </p:spPr>
        <p:txBody>
          <a:bodyPr anchor="ctr"/>
          <a:lstStyle/>
          <a:p>
            <a:r>
              <a:rPr lang="it-IT" sz="2400" i="1" dirty="0"/>
              <a:t>Addestrare un modello</a:t>
            </a:r>
            <a:endParaRPr lang="it-IT" sz="2400" dirty="0"/>
          </a:p>
        </p:txBody>
      </p:sp>
      <p:sp>
        <p:nvSpPr>
          <p:cNvPr id="24" name="Titolo 1">
            <a:extLst>
              <a:ext uri="{FF2B5EF4-FFF2-40B4-BE49-F238E27FC236}">
                <a16:creationId xmlns:a16="http://schemas.microsoft.com/office/drawing/2014/main" id="{99A34C23-D284-E3F4-85E9-AA13944F6BBF}"/>
              </a:ext>
            </a:extLst>
          </p:cNvPr>
          <p:cNvSpPr>
            <a:spLocks noGrp="1"/>
          </p:cNvSpPr>
          <p:nvPr>
            <p:ph type="ctrTitle"/>
          </p:nvPr>
        </p:nvSpPr>
        <p:spPr/>
        <p:txBody>
          <a:bodyPr/>
          <a:lstStyle/>
          <a:p>
            <a:r>
              <a:rPr lang="it-IT" dirty="0"/>
              <a:t>Orange Data Mining</a:t>
            </a:r>
          </a:p>
        </p:txBody>
      </p:sp>
      <p:pic>
        <p:nvPicPr>
          <p:cNvPr id="7" name="Immagine 6" descr="Immagine che contiene testo, schermata, schermo, software&#10;&#10;Il contenuto generato dall'IA potrebbe non essere corretto.">
            <a:extLst>
              <a:ext uri="{FF2B5EF4-FFF2-40B4-BE49-F238E27FC236}">
                <a16:creationId xmlns:a16="http://schemas.microsoft.com/office/drawing/2014/main" id="{1CF6939F-EC5D-DEC2-9A60-7319D0617AB6}"/>
              </a:ext>
            </a:extLst>
          </p:cNvPr>
          <p:cNvPicPr>
            <a:picLocks noChangeAspect="1"/>
          </p:cNvPicPr>
          <p:nvPr/>
        </p:nvPicPr>
        <p:blipFill>
          <a:blip r:embed="rId3"/>
          <a:stretch>
            <a:fillRect/>
          </a:stretch>
        </p:blipFill>
        <p:spPr>
          <a:xfrm>
            <a:off x="5620355" y="2150280"/>
            <a:ext cx="6285432" cy="3889419"/>
          </a:xfrm>
          <a:prstGeom prst="rect">
            <a:avLst/>
          </a:prstGeom>
        </p:spPr>
      </p:pic>
      <p:pic>
        <p:nvPicPr>
          <p:cNvPr id="11" name="Immagine 10" descr="Immagine che contiene testo, diagramma, schermata, cerchio&#10;&#10;Il contenuto generato dall'IA potrebbe non essere corretto.">
            <a:extLst>
              <a:ext uri="{FF2B5EF4-FFF2-40B4-BE49-F238E27FC236}">
                <a16:creationId xmlns:a16="http://schemas.microsoft.com/office/drawing/2014/main" id="{35472745-DBE0-473A-6F2A-25909EDD70F6}"/>
              </a:ext>
            </a:extLst>
          </p:cNvPr>
          <p:cNvPicPr>
            <a:picLocks noChangeAspect="1"/>
          </p:cNvPicPr>
          <p:nvPr/>
        </p:nvPicPr>
        <p:blipFill>
          <a:blip r:embed="rId4"/>
          <a:srcRect t="10383" b="3901"/>
          <a:stretch>
            <a:fillRect/>
          </a:stretch>
        </p:blipFill>
        <p:spPr>
          <a:xfrm>
            <a:off x="933379" y="1878314"/>
            <a:ext cx="3807523" cy="2235345"/>
          </a:xfrm>
          <a:prstGeom prst="rect">
            <a:avLst/>
          </a:prstGeom>
        </p:spPr>
      </p:pic>
      <p:sp>
        <p:nvSpPr>
          <p:cNvPr id="12" name="TextBox 63">
            <a:extLst>
              <a:ext uri="{FF2B5EF4-FFF2-40B4-BE49-F238E27FC236}">
                <a16:creationId xmlns:a16="http://schemas.microsoft.com/office/drawing/2014/main" id="{FECB7AEF-B133-9059-BE79-CC4DEC4C28C4}"/>
              </a:ext>
            </a:extLst>
          </p:cNvPr>
          <p:cNvSpPr txBox="1"/>
          <p:nvPr/>
        </p:nvSpPr>
        <p:spPr>
          <a:xfrm>
            <a:off x="1077428" y="4261788"/>
            <a:ext cx="3807522" cy="1477328"/>
          </a:xfrm>
          <a:prstGeom prst="rect">
            <a:avLst/>
          </a:prstGeom>
          <a:noFill/>
        </p:spPr>
        <p:txBody>
          <a:bodyPr wrap="square" lIns="0" rIns="0" rtlCol="0" anchor="t">
            <a:spAutoFit/>
          </a:bodyPr>
          <a:lstStyle/>
          <a:p>
            <a:pPr marL="285750" indent="-285750">
              <a:buFont typeface="Arial" panose="020B0604020202020204" pitchFamily="34" charset="0"/>
              <a:buChar char="•"/>
            </a:pPr>
            <a:r>
              <a:rPr lang="it-IT" dirty="0"/>
              <a:t>Il widget «Test and Score» viene utilizzato per addestrare un modello tramite la k-</a:t>
            </a:r>
            <a:r>
              <a:rPr lang="it-IT" dirty="0" err="1"/>
              <a:t>fold</a:t>
            </a:r>
            <a:r>
              <a:rPr lang="it-IT" dirty="0"/>
              <a:t> cross-</a:t>
            </a:r>
            <a:r>
              <a:rPr lang="it-IT" dirty="0" err="1"/>
              <a:t>validation</a:t>
            </a:r>
            <a:r>
              <a:rPr lang="it-IT" dirty="0"/>
              <a:t>. Richiede in ingresso il modello da addestrare e i dati</a:t>
            </a:r>
          </a:p>
        </p:txBody>
      </p:sp>
    </p:spTree>
    <p:extLst>
      <p:ext uri="{BB962C8B-B14F-4D97-AF65-F5344CB8AC3E}">
        <p14:creationId xmlns:p14="http://schemas.microsoft.com/office/powerpoint/2010/main" val="3598540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7128</TotalTime>
  <Words>2455</Words>
  <Application>Microsoft Office PowerPoint</Application>
  <PresentationFormat>Widescreen</PresentationFormat>
  <Paragraphs>395</Paragraphs>
  <Slides>33</Slides>
  <Notes>29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33</vt:i4>
      </vt:variant>
    </vt:vector>
  </HeadingPairs>
  <TitlesOfParts>
    <vt:vector size="40" baseType="lpstr">
      <vt:lpstr>Aptos</vt:lpstr>
      <vt:lpstr>Arial</vt:lpstr>
      <vt:lpstr>Font di sistema regolare</vt:lpstr>
      <vt:lpstr>Satoshi</vt:lpstr>
      <vt:lpstr>Satoshi Black</vt:lpstr>
      <vt:lpstr>Satoshi Medium</vt:lpstr>
      <vt:lpstr>Tema di Office</vt:lpstr>
      <vt:lpstr>Presentazione standard di PowerPoint</vt:lpstr>
      <vt:lpstr>Orange Data Mining</vt:lpstr>
      <vt:lpstr>Orange Data Mining</vt:lpstr>
      <vt:lpstr>Orange Data Mining</vt:lpstr>
      <vt:lpstr>Orange Data Mining</vt:lpstr>
      <vt:lpstr>Orange Data Mining</vt:lpstr>
      <vt:lpstr>Orange Data Mining</vt:lpstr>
      <vt:lpstr>Orange Data Mining</vt:lpstr>
      <vt:lpstr>Orange Data Mining</vt:lpstr>
      <vt:lpstr>Orange Data Mining</vt:lpstr>
      <vt:lpstr>Orange Data Mining</vt:lpstr>
      <vt:lpstr>Orange Data Mining</vt:lpstr>
      <vt:lpstr>Teachable Machine</vt:lpstr>
      <vt:lpstr>Teachable Machine</vt:lpstr>
      <vt:lpstr>Teachable Machine</vt:lpstr>
      <vt:lpstr>Teachable Machine</vt:lpstr>
      <vt:lpstr>Chatbot</vt:lpstr>
      <vt:lpstr>Chatbot</vt:lpstr>
      <vt:lpstr>Chatbot</vt:lpstr>
      <vt:lpstr>Chatbot</vt:lpstr>
      <vt:lpstr>Chatbot</vt:lpstr>
      <vt:lpstr>Chatbot</vt:lpstr>
      <vt:lpstr>Chatbot</vt:lpstr>
      <vt:lpstr>NotebookLM</vt:lpstr>
      <vt:lpstr>NotebookLM</vt:lpstr>
      <vt:lpstr>NotebookLM</vt:lpstr>
      <vt:lpstr>NotebookLM</vt:lpstr>
      <vt:lpstr>NotebookLM</vt:lpstr>
      <vt:lpstr>NotebookLM</vt:lpstr>
      <vt:lpstr>NotebookLM</vt:lpstr>
      <vt:lpstr>NotebookLM</vt:lpstr>
      <vt:lpstr>NotebookLM</vt:lpstr>
      <vt:lpstr>NotebookLM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EMANUELE NARDONE</dc:creator>
  <cp:lastModifiedBy>Anonymized</cp:lastModifiedBy>
  <cp:revision>772</cp:revision>
  <cp:lastPrinted>2025-10-13T11:03:50Z</cp:lastPrinted>
  <dcterms:created xsi:type="dcterms:W3CDTF">2024-07-04T08:20:04Z</dcterms:created>
  <dcterms:modified xsi:type="dcterms:W3CDTF">2026-02-23T12:16:22Z</dcterms:modified>
</cp:coreProperties>
</file>