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4" r:id="rId5"/>
    <p:sldId id="267" r:id="rId6"/>
    <p:sldId id="266" r:id="rId7"/>
    <p:sldId id="265" r:id="rId8"/>
    <p:sldId id="268" r:id="rId9"/>
    <p:sldId id="269"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A6141F-3D2B-4779-A349-9CCC06764D0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6A3E285-0761-4A66-8E78-89D643973A17}"/>
              </a:ext>
            </a:extLst>
          </p:cNvPr>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E18842C-B10A-4DFD-AAB2-C983B4AEC93B}"/>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5" name="Segnaposto piè di pagina 4">
            <a:extLst>
              <a:ext uri="{FF2B5EF4-FFF2-40B4-BE49-F238E27FC236}">
                <a16:creationId xmlns:a16="http://schemas.microsoft.com/office/drawing/2014/main" id="{8F096700-496B-4C17-9468-2A7D2FC881E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D3A002-FC3A-4E80-B030-3B24BD3D27A7}"/>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348565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DFCEEF-16C2-4B2A-8315-0578080C3BB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D3648C4-7BD7-490D-B68C-87B8542ADBBF}"/>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0ADF0CC-32E8-49F0-955C-5F024D959DBC}"/>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5" name="Segnaposto piè di pagina 4">
            <a:extLst>
              <a:ext uri="{FF2B5EF4-FFF2-40B4-BE49-F238E27FC236}">
                <a16:creationId xmlns:a16="http://schemas.microsoft.com/office/drawing/2014/main" id="{4113D984-5970-464B-8EE2-7857F07728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F6306E-45B8-47C7-BE19-4850BB63D95F}"/>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4205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240BE71-A632-4FAF-AC4F-86F4677202F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7E83EB4-4310-4B28-B48F-AF195868EAA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5BB3EA-75CD-456F-B8B4-D2E39C0CC23F}"/>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5" name="Segnaposto piè di pagina 4">
            <a:extLst>
              <a:ext uri="{FF2B5EF4-FFF2-40B4-BE49-F238E27FC236}">
                <a16:creationId xmlns:a16="http://schemas.microsoft.com/office/drawing/2014/main" id="{E27B4710-3187-4222-8830-8B58004935D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CB378CA-4073-4F6B-BB83-2B7A7BBE0B06}"/>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404363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7E494-9007-4F69-A910-89D72157CFD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6C369BD-3202-47AF-9730-326D4C6934D4}"/>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2C37974-9715-4783-8268-3187C1AA94C2}"/>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5" name="Segnaposto piè di pagina 4">
            <a:extLst>
              <a:ext uri="{FF2B5EF4-FFF2-40B4-BE49-F238E27FC236}">
                <a16:creationId xmlns:a16="http://schemas.microsoft.com/office/drawing/2014/main" id="{3F781911-DF34-4F8C-8496-53DC6EFB5E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1D4598-BF1E-4ECA-A11B-7F9E67BA6BED}"/>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871279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B479CB-2F51-4A47-8F39-DFC22941FD81}"/>
              </a:ext>
            </a:extLst>
          </p:cNvPr>
          <p:cNvSpPr>
            <a:spLocks noGrp="1"/>
          </p:cNvSpPr>
          <p:nvPr>
            <p:ph type="title"/>
          </p:nvPr>
        </p:nvSpPr>
        <p:spPr>
          <a:xfrm>
            <a:off x="831850" y="1709740"/>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1FF3B74-CBA4-4581-A31D-C7C6DAF2132E}"/>
              </a:ext>
            </a:extLst>
          </p:cNvPr>
          <p:cNvSpPr>
            <a:spLocks noGrp="1"/>
          </p:cNvSpPr>
          <p:nvPr>
            <p:ph type="body" idx="1"/>
          </p:nvPr>
        </p:nvSpPr>
        <p:spPr>
          <a:xfrm>
            <a:off x="831850"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02D86359-0923-4B76-808E-513607296C80}"/>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5" name="Segnaposto piè di pagina 4">
            <a:extLst>
              <a:ext uri="{FF2B5EF4-FFF2-40B4-BE49-F238E27FC236}">
                <a16:creationId xmlns:a16="http://schemas.microsoft.com/office/drawing/2014/main" id="{03D196E3-A859-45AE-A34B-3CAE491455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DC8866-74A0-48D8-982C-1DFB9CB06443}"/>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921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3EB8B-54D3-4C12-8B67-9417AFAF3AE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600ABD2-E274-4375-8E4C-2952B469042C}"/>
              </a:ext>
            </a:extLst>
          </p:cNvPr>
          <p:cNvSpPr>
            <a:spLocks noGrp="1"/>
          </p:cNvSpPr>
          <p:nvPr>
            <p:ph sz="half" idx="1"/>
          </p:nvPr>
        </p:nvSpPr>
        <p:spPr>
          <a:xfrm>
            <a:off x="838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B588AC6-36E8-4C74-B49C-DB950A961FBB}"/>
              </a:ext>
            </a:extLst>
          </p:cNvPr>
          <p:cNvSpPr>
            <a:spLocks noGrp="1"/>
          </p:cNvSpPr>
          <p:nvPr>
            <p:ph sz="half" idx="2"/>
          </p:nvPr>
        </p:nvSpPr>
        <p:spPr>
          <a:xfrm>
            <a:off x="6172201"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217FEA9-EADB-4667-95E3-2A7B159B9643}"/>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6" name="Segnaposto piè di pagina 5">
            <a:extLst>
              <a:ext uri="{FF2B5EF4-FFF2-40B4-BE49-F238E27FC236}">
                <a16:creationId xmlns:a16="http://schemas.microsoft.com/office/drawing/2014/main" id="{B52DC11A-7186-4B9C-900C-87372D96512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AFD0B65-44B6-4D89-A503-E7EAF4E16E42}"/>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417147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52C0D4-3776-4746-9A80-C9DEA1B02674}"/>
              </a:ext>
            </a:extLst>
          </p:cNvPr>
          <p:cNvSpPr>
            <a:spLocks noGrp="1"/>
          </p:cNvSpPr>
          <p:nvPr>
            <p:ph type="title"/>
          </p:nvPr>
        </p:nvSpPr>
        <p:spPr>
          <a:xfrm>
            <a:off x="839789" y="365127"/>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EE840A-5228-46C7-BB66-2813086D2C54}"/>
              </a:ext>
            </a:extLst>
          </p:cNvPr>
          <p:cNvSpPr>
            <a:spLocks noGrp="1"/>
          </p:cNvSpPr>
          <p:nvPr>
            <p:ph type="body" idx="1"/>
          </p:nvPr>
        </p:nvSpPr>
        <p:spPr>
          <a:xfrm>
            <a:off x="839788" y="1681163"/>
            <a:ext cx="5157787" cy="823912"/>
          </a:xfrm>
        </p:spPr>
        <p:txBody>
          <a:bodyPr anchor="b"/>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25CF37A-5A59-4924-8FAA-285ADD37FCCE}"/>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94D1186-23E2-404C-834A-BBE5DFEBAB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F7E422E-D465-47AC-8A02-E98C271A118C}"/>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73A2E93-2384-4387-887B-7596F4F9E327}"/>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8" name="Segnaposto piè di pagina 7">
            <a:extLst>
              <a:ext uri="{FF2B5EF4-FFF2-40B4-BE49-F238E27FC236}">
                <a16:creationId xmlns:a16="http://schemas.microsoft.com/office/drawing/2014/main" id="{CE0FFA8B-D592-47D0-B0FC-F031EF4A046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5348BFD-698A-4E5F-9A62-D79EBADAA980}"/>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49390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599B5D-DA83-4E29-9432-38BBF1176CB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E289938-33C3-4B16-8FD7-181F15EE9AB0}"/>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4" name="Segnaposto piè di pagina 3">
            <a:extLst>
              <a:ext uri="{FF2B5EF4-FFF2-40B4-BE49-F238E27FC236}">
                <a16:creationId xmlns:a16="http://schemas.microsoft.com/office/drawing/2014/main" id="{798E2E90-724A-4F69-954B-9FFC96CA7EA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DF32C24-C999-410C-A072-DE52236646DA}"/>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352058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060E7A3-73E7-4BF4-AADF-B3C0592C98BB}"/>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3" name="Segnaposto piè di pagina 2">
            <a:extLst>
              <a:ext uri="{FF2B5EF4-FFF2-40B4-BE49-F238E27FC236}">
                <a16:creationId xmlns:a16="http://schemas.microsoft.com/office/drawing/2014/main" id="{914721D0-125A-4BA6-A1B6-BB6973B9DA8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9CE0179-9012-4F94-96FD-947414583DE7}"/>
              </a:ext>
            </a:extLst>
          </p:cNvPr>
          <p:cNvSpPr>
            <a:spLocks noGrp="1"/>
          </p:cNvSpPr>
          <p:nvPr>
            <p:ph type="sldNum" sz="quarter" idx="12"/>
          </p:nvPr>
        </p:nvSpPr>
        <p:spPr/>
        <p:txBody>
          <a:bodyPr/>
          <a:lstStyle/>
          <a:p>
            <a:fld id="{DB980D37-A6AD-428B-932F-ABB4384A150A}" type="slidenum">
              <a:rPr lang="it-IT" smtClean="0"/>
              <a:t>‹N›</a:t>
            </a:fld>
            <a:endParaRPr lang="it-IT"/>
          </a:p>
        </p:txBody>
      </p:sp>
      <p:pic>
        <p:nvPicPr>
          <p:cNvPr id="5" name="Immagine 4">
            <a:extLst>
              <a:ext uri="{FF2B5EF4-FFF2-40B4-BE49-F238E27FC236}">
                <a16:creationId xmlns:a16="http://schemas.microsoft.com/office/drawing/2014/main" id="{20379B3C-D90E-44FE-BFAA-7E6CB8FFA1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02"/>
            <a:ext cx="12192717" cy="6857598"/>
          </a:xfrm>
          <a:prstGeom prst="rect">
            <a:avLst/>
          </a:prstGeom>
        </p:spPr>
      </p:pic>
    </p:spTree>
    <p:extLst>
      <p:ext uri="{BB962C8B-B14F-4D97-AF65-F5344CB8AC3E}">
        <p14:creationId xmlns:p14="http://schemas.microsoft.com/office/powerpoint/2010/main" val="223175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6C89DF-E03E-4347-AF14-569F1CD68AE6}"/>
              </a:ext>
            </a:extLst>
          </p:cNvPr>
          <p:cNvSpPr>
            <a:spLocks noGrp="1"/>
          </p:cNvSpPr>
          <p:nvPr>
            <p:ph type="title"/>
          </p:nvPr>
        </p:nvSpPr>
        <p:spPr>
          <a:xfrm>
            <a:off x="839789" y="457200"/>
            <a:ext cx="3932238"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B4C9A1-32EF-442C-B247-343BEC6C88F1}"/>
              </a:ext>
            </a:extLst>
          </p:cNvPr>
          <p:cNvSpPr>
            <a:spLocks noGrp="1"/>
          </p:cNvSpPr>
          <p:nvPr>
            <p:ph idx="1"/>
          </p:nvPr>
        </p:nvSpPr>
        <p:spPr>
          <a:xfrm>
            <a:off x="5183188" y="987427"/>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E8D7A80-2DC0-4535-A289-A6751247477C}"/>
              </a:ext>
            </a:extLst>
          </p:cNvPr>
          <p:cNvSpPr>
            <a:spLocks noGrp="1"/>
          </p:cNvSpPr>
          <p:nvPr>
            <p:ph type="body" sz="half" idx="2"/>
          </p:nvPr>
        </p:nvSpPr>
        <p:spPr>
          <a:xfrm>
            <a:off x="839789" y="2057400"/>
            <a:ext cx="3932238"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5C91D55C-EA94-47DA-AAA0-1978F9E7ACB4}"/>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6" name="Segnaposto piè di pagina 5">
            <a:extLst>
              <a:ext uri="{FF2B5EF4-FFF2-40B4-BE49-F238E27FC236}">
                <a16:creationId xmlns:a16="http://schemas.microsoft.com/office/drawing/2014/main" id="{AA793A2C-4AD1-489C-9388-68D812047D0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700ACEF-352A-4100-A0E2-C5C3A4B530E9}"/>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3148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03F43E-7AFC-40DB-9F78-F34D6BC9A4FA}"/>
              </a:ext>
            </a:extLst>
          </p:cNvPr>
          <p:cNvSpPr>
            <a:spLocks noGrp="1"/>
          </p:cNvSpPr>
          <p:nvPr>
            <p:ph type="title"/>
          </p:nvPr>
        </p:nvSpPr>
        <p:spPr>
          <a:xfrm>
            <a:off x="839789" y="457200"/>
            <a:ext cx="3932238"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26F252E-D072-4C89-8400-FE8EA2410224}"/>
              </a:ext>
            </a:extLst>
          </p:cNvPr>
          <p:cNvSpPr>
            <a:spLocks noGrp="1"/>
          </p:cNvSpPr>
          <p:nvPr>
            <p:ph type="pic" idx="1"/>
          </p:nvPr>
        </p:nvSpPr>
        <p:spPr>
          <a:xfrm>
            <a:off x="5183188" y="987427"/>
            <a:ext cx="6172201" cy="4873625"/>
          </a:xfrm>
        </p:spPr>
        <p:txBody>
          <a:bodyPr/>
          <a:lstStyle>
            <a:lvl1pPr marL="0" indent="0">
              <a:buNone/>
              <a:defRPr sz="3200"/>
            </a:lvl1pPr>
            <a:lvl2pPr marL="457211"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lang="it-IT"/>
          </a:p>
        </p:txBody>
      </p:sp>
      <p:sp>
        <p:nvSpPr>
          <p:cNvPr id="4" name="Segnaposto testo 3">
            <a:extLst>
              <a:ext uri="{FF2B5EF4-FFF2-40B4-BE49-F238E27FC236}">
                <a16:creationId xmlns:a16="http://schemas.microsoft.com/office/drawing/2014/main" id="{47FD612F-D7E6-4893-946F-CF25D5F55F39}"/>
              </a:ext>
            </a:extLst>
          </p:cNvPr>
          <p:cNvSpPr>
            <a:spLocks noGrp="1"/>
          </p:cNvSpPr>
          <p:nvPr>
            <p:ph type="body" sz="half" idx="2"/>
          </p:nvPr>
        </p:nvSpPr>
        <p:spPr>
          <a:xfrm>
            <a:off x="839789" y="2057400"/>
            <a:ext cx="3932238"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it-IT"/>
              <a:t>Modifica gli stili del testo dello schema</a:t>
            </a:r>
          </a:p>
        </p:txBody>
      </p:sp>
      <p:sp>
        <p:nvSpPr>
          <p:cNvPr id="5" name="Segnaposto data 4">
            <a:extLst>
              <a:ext uri="{FF2B5EF4-FFF2-40B4-BE49-F238E27FC236}">
                <a16:creationId xmlns:a16="http://schemas.microsoft.com/office/drawing/2014/main" id="{C323D7D9-CA5B-4642-8D6E-89FA3829C69A}"/>
              </a:ext>
            </a:extLst>
          </p:cNvPr>
          <p:cNvSpPr>
            <a:spLocks noGrp="1"/>
          </p:cNvSpPr>
          <p:nvPr>
            <p:ph type="dt" sz="half" idx="10"/>
          </p:nvPr>
        </p:nvSpPr>
        <p:spPr/>
        <p:txBody>
          <a:bodyPr/>
          <a:lstStyle/>
          <a:p>
            <a:fld id="{266662EC-2984-401A-BC2F-66970D58579C}" type="datetimeFigureOut">
              <a:rPr lang="it-IT" smtClean="0"/>
              <a:t>16/01/2024</a:t>
            </a:fld>
            <a:endParaRPr lang="it-IT"/>
          </a:p>
        </p:txBody>
      </p:sp>
      <p:sp>
        <p:nvSpPr>
          <p:cNvPr id="6" name="Segnaposto piè di pagina 5">
            <a:extLst>
              <a:ext uri="{FF2B5EF4-FFF2-40B4-BE49-F238E27FC236}">
                <a16:creationId xmlns:a16="http://schemas.microsoft.com/office/drawing/2014/main" id="{AF7E5958-C964-42C2-8B6D-8416BB1BF81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10EB76C-97BF-4626-B6C4-ADF3E9543D30}"/>
              </a:ext>
            </a:extLst>
          </p:cNvPr>
          <p:cNvSpPr>
            <a:spLocks noGrp="1"/>
          </p:cNvSpPr>
          <p:nvPr>
            <p:ph type="sldNum" sz="quarter" idx="12"/>
          </p:nvPr>
        </p:nvSpPr>
        <p:spPr/>
        <p:txBody>
          <a:bodyPr/>
          <a:lstStyle/>
          <a:p>
            <a:fld id="{DB980D37-A6AD-428B-932F-ABB4384A150A}" type="slidenum">
              <a:rPr lang="it-IT" smtClean="0"/>
              <a:t>‹N›</a:t>
            </a:fld>
            <a:endParaRPr lang="it-IT"/>
          </a:p>
        </p:txBody>
      </p:sp>
    </p:spTree>
    <p:extLst>
      <p:ext uri="{BB962C8B-B14F-4D97-AF65-F5344CB8AC3E}">
        <p14:creationId xmlns:p14="http://schemas.microsoft.com/office/powerpoint/2010/main" val="2700190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6E4DBDD-9F65-48E3-B791-C26C94E38F5B}"/>
              </a:ext>
            </a:extLst>
          </p:cNvPr>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90D3845-2B30-4A97-8C76-8F07B284043D}"/>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C847A04-5776-48E2-8792-C5C89CCD26F1}"/>
              </a:ext>
            </a:extLst>
          </p:cNvPr>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662EC-2984-401A-BC2F-66970D58579C}" type="datetimeFigureOut">
              <a:rPr lang="it-IT" smtClean="0"/>
              <a:t>16/01/2024</a:t>
            </a:fld>
            <a:endParaRPr lang="it-IT"/>
          </a:p>
        </p:txBody>
      </p:sp>
      <p:sp>
        <p:nvSpPr>
          <p:cNvPr id="5" name="Segnaposto piè di pagina 4">
            <a:extLst>
              <a:ext uri="{FF2B5EF4-FFF2-40B4-BE49-F238E27FC236}">
                <a16:creationId xmlns:a16="http://schemas.microsoft.com/office/drawing/2014/main" id="{F9CC7654-F298-4B63-A3E4-80A241EF32E9}"/>
              </a:ext>
            </a:extLst>
          </p:cNvPr>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9B1E99E-1632-4108-B4C1-337832070D62}"/>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80D37-A6AD-428B-932F-ABB4384A150A}" type="slidenum">
              <a:rPr lang="it-IT" smtClean="0"/>
              <a:t>‹N›</a:t>
            </a:fld>
            <a:endParaRPr lang="it-IT"/>
          </a:p>
        </p:txBody>
      </p:sp>
    </p:spTree>
    <p:extLst>
      <p:ext uri="{BB962C8B-B14F-4D97-AF65-F5344CB8AC3E}">
        <p14:creationId xmlns:p14="http://schemas.microsoft.com/office/powerpoint/2010/main" val="1074650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18" indent="-228606"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9" indent="-228606"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1"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it-IT"/>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AE14A85-B999-E7DF-C76F-93C35958722D}"/>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E7796363-8BFF-92C5-4D89-2BE601D60BF4}"/>
              </a:ext>
            </a:extLst>
          </p:cNvPr>
          <p:cNvSpPr txBox="1"/>
          <p:nvPr/>
        </p:nvSpPr>
        <p:spPr>
          <a:xfrm>
            <a:off x="6829552" y="5465286"/>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4" name="CasellaDiTesto 3">
            <a:extLst>
              <a:ext uri="{FF2B5EF4-FFF2-40B4-BE49-F238E27FC236}">
                <a16:creationId xmlns:a16="http://schemas.microsoft.com/office/drawing/2014/main" id="{9323FB40-5312-54AC-A6B3-41D3BE19D55B}"/>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5" name="CasellaDiTesto 4">
            <a:extLst>
              <a:ext uri="{FF2B5EF4-FFF2-40B4-BE49-F238E27FC236}">
                <a16:creationId xmlns:a16="http://schemas.microsoft.com/office/drawing/2014/main" id="{D51B4142-3715-4A5D-B9D3-B4B2EBBC78FD}"/>
              </a:ext>
            </a:extLst>
          </p:cNvPr>
          <p:cNvSpPr txBox="1"/>
          <p:nvPr/>
        </p:nvSpPr>
        <p:spPr>
          <a:xfrm>
            <a:off x="1610686" y="1963024"/>
            <a:ext cx="9378892" cy="2246769"/>
          </a:xfrm>
          <a:prstGeom prst="rect">
            <a:avLst/>
          </a:prstGeom>
          <a:noFill/>
        </p:spPr>
        <p:txBody>
          <a:bodyPr wrap="square" rtlCol="0">
            <a:spAutoFit/>
          </a:bodyPr>
          <a:lstStyle/>
          <a:p>
            <a:pPr algn="ctr"/>
            <a:r>
              <a:rPr lang="it-IT" sz="6000" b="1" dirty="0"/>
              <a:t>C.U.D.I.R.</a:t>
            </a:r>
          </a:p>
          <a:p>
            <a:pPr algn="ctr"/>
            <a:r>
              <a:rPr lang="it-IT" sz="4000" b="1" dirty="0"/>
              <a:t>Services for </a:t>
            </a:r>
            <a:r>
              <a:rPr lang="it-IT" sz="4000" b="1" dirty="0" err="1"/>
              <a:t>students</a:t>
            </a:r>
            <a:r>
              <a:rPr lang="it-IT" sz="4000" b="1" dirty="0"/>
              <a:t> with </a:t>
            </a:r>
            <a:r>
              <a:rPr lang="it-IT" sz="4000" b="1" dirty="0" err="1"/>
              <a:t>Specific</a:t>
            </a:r>
            <a:r>
              <a:rPr lang="it-IT" sz="4000" b="1" dirty="0"/>
              <a:t> Learning </a:t>
            </a:r>
            <a:r>
              <a:rPr lang="it-IT" sz="4000" b="1" dirty="0" err="1"/>
              <a:t>Difficulties</a:t>
            </a:r>
            <a:r>
              <a:rPr lang="it-IT" sz="4000" b="1" dirty="0"/>
              <a:t> and </a:t>
            </a:r>
            <a:r>
              <a:rPr lang="it-IT" sz="4000" b="1" dirty="0" err="1"/>
              <a:t>disability</a:t>
            </a:r>
            <a:endParaRPr lang="it-IT" sz="4000" dirty="0"/>
          </a:p>
        </p:txBody>
      </p:sp>
    </p:spTree>
    <p:extLst>
      <p:ext uri="{BB962C8B-B14F-4D97-AF65-F5344CB8AC3E}">
        <p14:creationId xmlns:p14="http://schemas.microsoft.com/office/powerpoint/2010/main" val="3137011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C3661F4-2ACA-3CF6-3256-D40FEB72A9D1}"/>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93E8A77E-F87C-6E0C-A050-9577C1EC482B}"/>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2BEB79CA-F4F3-8EEC-0B16-D202BA26D3E0}"/>
              </a:ext>
            </a:extLst>
          </p:cNvPr>
          <p:cNvSpPr txBox="1"/>
          <p:nvPr/>
        </p:nvSpPr>
        <p:spPr>
          <a:xfrm>
            <a:off x="5361022" y="5486400"/>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CAB19B56-9A89-4C65-9DC9-728B75377D2E}"/>
              </a:ext>
            </a:extLst>
          </p:cNvPr>
          <p:cNvSpPr txBox="1"/>
          <p:nvPr/>
        </p:nvSpPr>
        <p:spPr>
          <a:xfrm>
            <a:off x="328085" y="1628507"/>
            <a:ext cx="9881319" cy="3600986"/>
          </a:xfrm>
          <a:prstGeom prst="rect">
            <a:avLst/>
          </a:prstGeom>
          <a:noFill/>
        </p:spPr>
        <p:txBody>
          <a:bodyPr wrap="square" rtlCol="0">
            <a:spAutoFit/>
          </a:bodyPr>
          <a:lstStyle/>
          <a:p>
            <a:pPr algn="just"/>
            <a:r>
              <a:rPr lang="it-IT" sz="2400" dirty="0"/>
              <a:t>To </a:t>
            </a:r>
            <a:r>
              <a:rPr lang="it-IT" sz="2400" dirty="0" err="1"/>
              <a:t>ensure</a:t>
            </a:r>
            <a:r>
              <a:rPr lang="it-IT" sz="2400" dirty="0"/>
              <a:t> </a:t>
            </a:r>
            <a:r>
              <a:rPr lang="it-IT" sz="2400" dirty="0" err="1"/>
              <a:t>equal</a:t>
            </a:r>
            <a:r>
              <a:rPr lang="it-IT" sz="2400" dirty="0"/>
              <a:t> rights, </a:t>
            </a:r>
            <a:r>
              <a:rPr lang="it-IT" sz="2400" dirty="0" err="1"/>
              <a:t>education</a:t>
            </a:r>
            <a:r>
              <a:rPr lang="it-IT" sz="2400" dirty="0"/>
              <a:t> and social integration in the </a:t>
            </a:r>
            <a:r>
              <a:rPr lang="it-IT" sz="2400" dirty="0" err="1"/>
              <a:t>University’s</a:t>
            </a:r>
            <a:r>
              <a:rPr lang="it-IT" sz="2400" dirty="0"/>
              <a:t> community, The </a:t>
            </a:r>
            <a:r>
              <a:rPr lang="it-IT" sz="2400" dirty="0" err="1"/>
              <a:t>University</a:t>
            </a:r>
            <a:r>
              <a:rPr lang="it-IT" sz="2400" dirty="0"/>
              <a:t> of Cassino and Southern Lazio (UNICAS) </a:t>
            </a:r>
            <a:r>
              <a:rPr lang="it-IT" sz="2400" dirty="0" err="1"/>
              <a:t>provides</a:t>
            </a:r>
            <a:r>
              <a:rPr lang="it-IT" sz="2400" dirty="0"/>
              <a:t> support </a:t>
            </a:r>
            <a:r>
              <a:rPr lang="it-IT" sz="2400" dirty="0" err="1"/>
              <a:t>services</a:t>
            </a:r>
            <a:r>
              <a:rPr lang="it-IT" sz="2400" dirty="0"/>
              <a:t> for </a:t>
            </a:r>
            <a:r>
              <a:rPr lang="it-IT" sz="2400" dirty="0" err="1"/>
              <a:t>students</a:t>
            </a:r>
            <a:r>
              <a:rPr lang="it-IT" sz="2400" dirty="0"/>
              <a:t> with special educational needs, </a:t>
            </a:r>
            <a:r>
              <a:rPr lang="it-IT" sz="2400" dirty="0" err="1"/>
              <a:t>disability</a:t>
            </a:r>
            <a:r>
              <a:rPr lang="it-IT" sz="2400" dirty="0"/>
              <a:t> and </a:t>
            </a:r>
            <a:r>
              <a:rPr lang="it-IT" sz="2400" dirty="0" err="1"/>
              <a:t>specific</a:t>
            </a:r>
            <a:r>
              <a:rPr lang="it-IT" sz="2400" dirty="0"/>
              <a:t> learning </a:t>
            </a:r>
            <a:r>
              <a:rPr lang="it-IT" sz="2400" dirty="0" err="1"/>
              <a:t>disabilities</a:t>
            </a:r>
            <a:r>
              <a:rPr lang="it-IT" sz="2400" dirty="0"/>
              <a:t> (</a:t>
            </a:r>
            <a:r>
              <a:rPr lang="it-IT" sz="2400" dirty="0" err="1"/>
              <a:t>dyslexia</a:t>
            </a:r>
            <a:r>
              <a:rPr lang="it-IT" sz="2400" dirty="0"/>
              <a:t>, </a:t>
            </a:r>
            <a:r>
              <a:rPr lang="it-IT" sz="2400" dirty="0" err="1"/>
              <a:t>dysgraphia</a:t>
            </a:r>
            <a:r>
              <a:rPr lang="it-IT" sz="2400" dirty="0"/>
              <a:t>, </a:t>
            </a:r>
            <a:r>
              <a:rPr lang="it-IT" sz="2400" dirty="0" err="1"/>
              <a:t>dysorthography</a:t>
            </a:r>
            <a:r>
              <a:rPr lang="it-IT" sz="2400" dirty="0"/>
              <a:t>, </a:t>
            </a:r>
            <a:r>
              <a:rPr lang="it-IT" sz="2400" dirty="0" err="1"/>
              <a:t>dyscalculia</a:t>
            </a:r>
            <a:r>
              <a:rPr lang="it-IT" sz="2400" dirty="0"/>
              <a:t>).</a:t>
            </a:r>
          </a:p>
          <a:p>
            <a:pPr algn="just"/>
            <a:endParaRPr lang="it-IT" sz="1000" dirty="0"/>
          </a:p>
          <a:p>
            <a:pPr algn="just"/>
            <a:r>
              <a:rPr lang="it-IT" sz="2400" dirty="0"/>
              <a:t>Support </a:t>
            </a:r>
            <a:r>
              <a:rPr lang="it-IT" sz="2400" dirty="0" err="1"/>
              <a:t>services</a:t>
            </a:r>
            <a:r>
              <a:rPr lang="it-IT" sz="2400" dirty="0"/>
              <a:t> are </a:t>
            </a:r>
            <a:r>
              <a:rPr lang="it-IT" sz="2400" dirty="0" err="1"/>
              <a:t>granted</a:t>
            </a:r>
            <a:r>
              <a:rPr lang="it-IT" sz="2400" dirty="0"/>
              <a:t> for the </a:t>
            </a:r>
            <a:r>
              <a:rPr lang="it-IT" sz="2400" dirty="0" err="1"/>
              <a:t>entire</a:t>
            </a:r>
            <a:r>
              <a:rPr lang="it-IT" sz="2400" dirty="0"/>
              <a:t> duration of the </a:t>
            </a:r>
            <a:r>
              <a:rPr lang="it-IT" sz="2400" dirty="0" err="1"/>
              <a:t>student's</a:t>
            </a:r>
            <a:r>
              <a:rPr lang="it-IT" sz="2400" dirty="0"/>
              <a:t> </a:t>
            </a:r>
            <a:r>
              <a:rPr lang="it-IT" sz="2400" dirty="0" err="1"/>
              <a:t>academic</a:t>
            </a:r>
            <a:r>
              <a:rPr lang="it-IT" sz="2400" dirty="0"/>
              <a:t> career from </a:t>
            </a:r>
            <a:r>
              <a:rPr lang="it-IT" sz="2400" dirty="0" err="1"/>
              <a:t>admission</a:t>
            </a:r>
            <a:r>
              <a:rPr lang="it-IT" sz="2400" dirty="0"/>
              <a:t> </a:t>
            </a:r>
            <a:r>
              <a:rPr lang="it-IT" sz="2400" dirty="0" err="1"/>
              <a:t>tests</a:t>
            </a:r>
            <a:r>
              <a:rPr lang="it-IT" sz="2400" dirty="0"/>
              <a:t> to </a:t>
            </a:r>
            <a:r>
              <a:rPr lang="it-IT" sz="2400" dirty="0" err="1"/>
              <a:t>graduation</a:t>
            </a:r>
            <a:r>
              <a:rPr lang="it-IT" sz="2400" dirty="0"/>
              <a:t>. </a:t>
            </a:r>
            <a:r>
              <a:rPr lang="it-IT" sz="2400" dirty="0" err="1"/>
              <a:t>We</a:t>
            </a:r>
            <a:r>
              <a:rPr lang="it-IT" sz="2400" dirty="0"/>
              <a:t> </a:t>
            </a:r>
            <a:r>
              <a:rPr lang="it-IT" sz="2400" dirty="0" err="1"/>
              <a:t>offer</a:t>
            </a:r>
            <a:r>
              <a:rPr lang="it-IT" sz="2400" dirty="0"/>
              <a:t> a range of </a:t>
            </a:r>
            <a:r>
              <a:rPr lang="it-IT" sz="2400" dirty="0" err="1"/>
              <a:t>customized</a:t>
            </a:r>
            <a:r>
              <a:rPr lang="it-IT" sz="2400" dirty="0"/>
              <a:t> </a:t>
            </a:r>
            <a:r>
              <a:rPr lang="it-IT" sz="2400" dirty="0" err="1"/>
              <a:t>services</a:t>
            </a:r>
            <a:r>
              <a:rPr lang="it-IT" sz="2400" dirty="0"/>
              <a:t> to be </a:t>
            </a:r>
            <a:r>
              <a:rPr lang="it-IT" sz="2400" dirty="0" err="1"/>
              <a:t>agreed</a:t>
            </a:r>
            <a:r>
              <a:rPr lang="it-IT" sz="2400" dirty="0"/>
              <a:t> </a:t>
            </a:r>
            <a:r>
              <a:rPr lang="it-IT" sz="2400" dirty="0" err="1"/>
              <a:t>upon</a:t>
            </a:r>
            <a:r>
              <a:rPr lang="it-IT" sz="2400" dirty="0"/>
              <a:t> </a:t>
            </a:r>
            <a:r>
              <a:rPr lang="it-IT" sz="2400" dirty="0" err="1"/>
              <a:t>request</a:t>
            </a:r>
            <a:r>
              <a:rPr lang="it-IT" sz="2400" dirty="0"/>
              <a:t>, due to the </a:t>
            </a:r>
            <a:r>
              <a:rPr lang="it-IT" sz="2400" dirty="0" err="1"/>
              <a:t>student’s</a:t>
            </a:r>
            <a:r>
              <a:rPr lang="it-IT" sz="2400" dirty="0"/>
              <a:t> </a:t>
            </a:r>
            <a:r>
              <a:rPr lang="it-IT" sz="2400" dirty="0" err="1"/>
              <a:t>specific</a:t>
            </a:r>
            <a:r>
              <a:rPr lang="it-IT" sz="2400" dirty="0"/>
              <a:t> </a:t>
            </a:r>
            <a:r>
              <a:rPr lang="it-IT" sz="2400" dirty="0" err="1"/>
              <a:t>characteristics</a:t>
            </a:r>
            <a:r>
              <a:rPr lang="it-IT" sz="2400" dirty="0"/>
              <a:t>.</a:t>
            </a:r>
          </a:p>
        </p:txBody>
      </p:sp>
    </p:spTree>
    <p:extLst>
      <p:ext uri="{BB962C8B-B14F-4D97-AF65-F5344CB8AC3E}">
        <p14:creationId xmlns:p14="http://schemas.microsoft.com/office/powerpoint/2010/main" val="422601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406226" y="5444172"/>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285226" y="1240613"/>
            <a:ext cx="10468982" cy="4524315"/>
          </a:xfrm>
          <a:prstGeom prst="rect">
            <a:avLst/>
          </a:prstGeom>
          <a:noFill/>
        </p:spPr>
        <p:txBody>
          <a:bodyPr wrap="square" rtlCol="0">
            <a:spAutoFit/>
          </a:bodyPr>
          <a:lstStyle/>
          <a:p>
            <a:pPr algn="ctr"/>
            <a:r>
              <a:rPr lang="it-IT" sz="3200" b="1" dirty="0"/>
              <a:t>OUR SERVICES</a:t>
            </a:r>
          </a:p>
          <a:p>
            <a:endParaRPr lang="it-IT" sz="200" dirty="0"/>
          </a:p>
          <a:p>
            <a:pPr marL="285750" lvl="0" indent="-285750">
              <a:buFont typeface="Wingdings" panose="05000000000000000000" pitchFamily="2" charset="2"/>
              <a:buChar char="Ø"/>
            </a:pPr>
            <a:r>
              <a:rPr lang="it-IT" sz="2400" b="1" dirty="0"/>
              <a:t>Peer tutoring  </a:t>
            </a:r>
          </a:p>
          <a:p>
            <a:pPr marL="285750" lvl="0" indent="-285750">
              <a:buFont typeface="Wingdings" panose="05000000000000000000" pitchFamily="2" charset="2"/>
              <a:buChar char="Ø"/>
            </a:pPr>
            <a:endParaRPr lang="it-IT" sz="1200" b="1" dirty="0"/>
          </a:p>
          <a:p>
            <a:pPr lvl="0"/>
            <a:r>
              <a:rPr lang="en-US" sz="2400" dirty="0"/>
              <a:t>The peer tutor is a student enrolled in years following the first, winner of a Collaboration Scholarship, which helps to fill in gaps of an objective nature.</a:t>
            </a:r>
          </a:p>
          <a:p>
            <a:pPr lvl="0"/>
            <a:endParaRPr lang="en-US" sz="1000" dirty="0"/>
          </a:p>
          <a:p>
            <a:pPr lvl="0"/>
            <a:r>
              <a:rPr lang="en-US" sz="2400" dirty="0"/>
              <a:t>The peer tutor, according to the cases and needs, can take a study support in person or online; can accompany our student with special needs to class to take notes; can support for reading and writing for written exams and for admission tests and can accompany to oral exams in person and support for remote exams; can support our </a:t>
            </a:r>
            <a:r>
              <a:rPr lang="en-US" sz="2400" dirty="0" err="1"/>
              <a:t>Cudir</a:t>
            </a:r>
            <a:r>
              <a:rPr lang="en-US" sz="2400"/>
              <a:t> students </a:t>
            </a:r>
            <a:r>
              <a:rPr lang="en-US" sz="2400" dirty="0"/>
              <a:t>with computer and other software and multimedia study aides.</a:t>
            </a:r>
            <a:endParaRPr lang="it-IT" sz="2400" dirty="0"/>
          </a:p>
          <a:p>
            <a:pPr lvl="0"/>
            <a:endParaRPr lang="it-IT" sz="1600" dirty="0"/>
          </a:p>
        </p:txBody>
      </p:sp>
    </p:spTree>
    <p:extLst>
      <p:ext uri="{BB962C8B-B14F-4D97-AF65-F5344CB8AC3E}">
        <p14:creationId xmlns:p14="http://schemas.microsoft.com/office/powerpoint/2010/main" val="1097084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539531" y="5486400"/>
            <a:ext cx="5114487"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220911" y="1417738"/>
            <a:ext cx="10030436" cy="4062651"/>
          </a:xfrm>
          <a:prstGeom prst="rect">
            <a:avLst/>
          </a:prstGeom>
          <a:noFill/>
        </p:spPr>
        <p:txBody>
          <a:bodyPr wrap="square" rtlCol="0">
            <a:spAutoFit/>
          </a:bodyPr>
          <a:lstStyle/>
          <a:p>
            <a:pPr marL="285750" lvl="0" indent="-285750">
              <a:buFont typeface="Wingdings" panose="05000000000000000000" pitchFamily="2" charset="2"/>
              <a:buChar char="Ø"/>
            </a:pPr>
            <a:r>
              <a:rPr lang="en-US" sz="2400" b="1" dirty="0"/>
              <a:t>Educational mediation </a:t>
            </a:r>
          </a:p>
          <a:p>
            <a:pPr marL="285750" lvl="0" indent="-285750">
              <a:buFont typeface="Wingdings" panose="05000000000000000000" pitchFamily="2" charset="2"/>
              <a:buChar char="Ø"/>
            </a:pPr>
            <a:endParaRPr lang="en-US" sz="900" b="1" dirty="0"/>
          </a:p>
          <a:p>
            <a:pPr lvl="0" algn="just"/>
            <a:r>
              <a:rPr lang="en-US" sz="1600" dirty="0"/>
              <a:t>The University of </a:t>
            </a:r>
            <a:r>
              <a:rPr lang="en-US" sz="1600" dirty="0" err="1"/>
              <a:t>Cassino</a:t>
            </a:r>
            <a:r>
              <a:rPr lang="en-US" sz="1600" dirty="0"/>
              <a:t> is sensitive to the issue of inclusion and through the University Center for Disability, CUDIR, works to ensure quality, inclusive and equitable education for people with disabilities, didactic mediation for admission tests and/or regular exams/proficiency tests, so that forms of flexibility (methodological, instrumental, </a:t>
            </a:r>
            <a:r>
              <a:rPr lang="en-US" sz="1600" dirty="0" err="1"/>
              <a:t>organisational</a:t>
            </a:r>
            <a:r>
              <a:rPr lang="en-US" sz="1600" dirty="0"/>
              <a:t>) are adopted.</a:t>
            </a:r>
          </a:p>
          <a:p>
            <a:pPr marL="285750" lvl="0" indent="-285750" algn="just">
              <a:buFont typeface="Arial" panose="020B0604020202020204" pitchFamily="34" charset="0"/>
              <a:buChar char="•"/>
            </a:pPr>
            <a:endParaRPr lang="en-US" sz="800" dirty="0"/>
          </a:p>
          <a:p>
            <a:pPr marL="285750" lvl="0" indent="-285750" algn="just">
              <a:buFont typeface="Arial" panose="020B0604020202020204" pitchFamily="34" charset="0"/>
              <a:buChar char="•"/>
            </a:pPr>
            <a:r>
              <a:rPr lang="it-IT" sz="1600" b="1" dirty="0" err="1"/>
              <a:t>Compensatory</a:t>
            </a:r>
            <a:r>
              <a:rPr lang="it-IT" sz="1600" b="1" dirty="0"/>
              <a:t> </a:t>
            </a:r>
            <a:r>
              <a:rPr lang="it-IT" sz="1600" b="1" dirty="0" err="1"/>
              <a:t>tools</a:t>
            </a:r>
            <a:r>
              <a:rPr lang="it-IT" sz="1600" b="1" dirty="0"/>
              <a:t> </a:t>
            </a:r>
            <a:r>
              <a:rPr lang="it-IT" sz="1600" b="1" dirty="0" err="1"/>
              <a:t>that</a:t>
            </a:r>
            <a:r>
              <a:rPr lang="it-IT" sz="1600" b="1" dirty="0"/>
              <a:t> can </a:t>
            </a:r>
            <a:r>
              <a:rPr lang="it-IT" sz="1600" b="1" dirty="0" err="1"/>
              <a:t>request</a:t>
            </a:r>
            <a:r>
              <a:rPr lang="it-IT" sz="1600" b="1" dirty="0"/>
              <a:t> in case of special needs:</a:t>
            </a:r>
          </a:p>
          <a:p>
            <a:pPr lvl="0" algn="just"/>
            <a:r>
              <a:rPr lang="it-IT" sz="1600" dirty="0"/>
              <a:t>extra time (</a:t>
            </a:r>
            <a:r>
              <a:rPr lang="it-IT" sz="1600" dirty="0" err="1"/>
              <a:t>about</a:t>
            </a:r>
            <a:r>
              <a:rPr lang="it-IT" sz="1600" dirty="0"/>
              <a:t> 30%) for </a:t>
            </a:r>
            <a:r>
              <a:rPr lang="it-IT" sz="1600" dirty="0" err="1"/>
              <a:t>written</a:t>
            </a:r>
            <a:r>
              <a:rPr lang="it-IT" sz="1600" dirty="0"/>
              <a:t> </a:t>
            </a:r>
            <a:r>
              <a:rPr lang="it-IT" sz="1600" dirty="0" err="1"/>
              <a:t>exam</a:t>
            </a:r>
            <a:r>
              <a:rPr lang="it-IT" sz="1600" dirty="0"/>
              <a:t> and extra time to </a:t>
            </a:r>
            <a:r>
              <a:rPr lang="it-IT" sz="1600" dirty="0" err="1"/>
              <a:t>think</a:t>
            </a:r>
            <a:r>
              <a:rPr lang="it-IT" sz="1600" dirty="0"/>
              <a:t> </a:t>
            </a:r>
            <a:r>
              <a:rPr lang="it-IT" sz="1600" dirty="0" err="1"/>
              <a:t>about</a:t>
            </a:r>
            <a:r>
              <a:rPr lang="it-IT" sz="1600" dirty="0"/>
              <a:t> the </a:t>
            </a:r>
            <a:r>
              <a:rPr lang="it-IT" sz="1600" dirty="0" err="1"/>
              <a:t>answer</a:t>
            </a:r>
            <a:r>
              <a:rPr lang="it-IT" sz="1600" dirty="0"/>
              <a:t> </a:t>
            </a:r>
            <a:r>
              <a:rPr lang="it-IT" sz="1600" dirty="0" err="1"/>
              <a:t>during</a:t>
            </a:r>
            <a:r>
              <a:rPr lang="it-IT" sz="1600" dirty="0"/>
              <a:t> the </a:t>
            </a:r>
            <a:r>
              <a:rPr lang="it-IT" sz="1600" dirty="0" err="1"/>
              <a:t>oral</a:t>
            </a:r>
            <a:r>
              <a:rPr lang="it-IT" sz="1600" dirty="0"/>
              <a:t> </a:t>
            </a:r>
            <a:r>
              <a:rPr lang="it-IT" sz="1600" dirty="0" err="1"/>
              <a:t>exam</a:t>
            </a:r>
            <a:r>
              <a:rPr lang="it-IT" sz="1600" dirty="0"/>
              <a:t>; </a:t>
            </a:r>
            <a:r>
              <a:rPr lang="it-IT" sz="1600" dirty="0" err="1"/>
              <a:t>digital</a:t>
            </a:r>
            <a:r>
              <a:rPr lang="it-IT" sz="1600" dirty="0"/>
              <a:t> </a:t>
            </a:r>
            <a:r>
              <a:rPr lang="it-IT" sz="1600" dirty="0" err="1"/>
              <a:t>version</a:t>
            </a:r>
            <a:r>
              <a:rPr lang="it-IT" sz="1600" dirty="0"/>
              <a:t> of the </a:t>
            </a:r>
            <a:r>
              <a:rPr lang="it-IT" sz="1600" dirty="0" err="1"/>
              <a:t>written</a:t>
            </a:r>
            <a:r>
              <a:rPr lang="it-IT" sz="1600" dirty="0"/>
              <a:t> </a:t>
            </a:r>
            <a:r>
              <a:rPr lang="it-IT" sz="1600" dirty="0" err="1"/>
              <a:t>exams</a:t>
            </a:r>
            <a:r>
              <a:rPr lang="it-IT" sz="1600" dirty="0"/>
              <a:t>; Pc with the </a:t>
            </a:r>
            <a:r>
              <a:rPr lang="it-IT" sz="1600" dirty="0" err="1"/>
              <a:t>possibility</a:t>
            </a:r>
            <a:r>
              <a:rPr lang="it-IT" sz="1600" dirty="0"/>
              <a:t> of </a:t>
            </a:r>
            <a:r>
              <a:rPr lang="it-IT" sz="1600" dirty="0" err="1"/>
              <a:t>orthographical</a:t>
            </a:r>
            <a:r>
              <a:rPr lang="it-IT" sz="1600" dirty="0"/>
              <a:t> </a:t>
            </a:r>
            <a:r>
              <a:rPr lang="it-IT" sz="1600" dirty="0" err="1"/>
              <a:t>corrections</a:t>
            </a:r>
            <a:r>
              <a:rPr lang="it-IT" sz="1600" dirty="0"/>
              <a:t> and </a:t>
            </a:r>
            <a:r>
              <a:rPr lang="it-IT" sz="1600" dirty="0" err="1"/>
              <a:t>vocal</a:t>
            </a:r>
            <a:r>
              <a:rPr lang="it-IT" sz="1600" dirty="0"/>
              <a:t> </a:t>
            </a:r>
            <a:r>
              <a:rPr lang="it-IT" sz="1600" dirty="0" err="1"/>
              <a:t>synthesis</a:t>
            </a:r>
            <a:r>
              <a:rPr lang="it-IT" sz="1600" dirty="0"/>
              <a:t> </a:t>
            </a:r>
            <a:r>
              <a:rPr lang="it-IT" sz="1600" dirty="0" err="1"/>
              <a:t>programs</a:t>
            </a:r>
            <a:r>
              <a:rPr lang="it-IT" sz="1600" dirty="0"/>
              <a:t>; an educator </a:t>
            </a:r>
            <a:r>
              <a:rPr lang="it-IT" sz="1600" dirty="0" err="1"/>
              <a:t>that</a:t>
            </a:r>
            <a:r>
              <a:rPr lang="it-IT" sz="1600" dirty="0"/>
              <a:t> </a:t>
            </a:r>
            <a:r>
              <a:rPr lang="it-IT" sz="1600" dirty="0" err="1"/>
              <a:t>helps</a:t>
            </a:r>
            <a:r>
              <a:rPr lang="it-IT" sz="1600" dirty="0"/>
              <a:t> </a:t>
            </a:r>
            <a:r>
              <a:rPr lang="it-IT" sz="1600" dirty="0" err="1"/>
              <a:t>students</a:t>
            </a:r>
            <a:r>
              <a:rPr lang="it-IT" sz="1600" dirty="0"/>
              <a:t> in reading </a:t>
            </a:r>
            <a:r>
              <a:rPr lang="it-IT" sz="1600" dirty="0" err="1"/>
              <a:t>manners</a:t>
            </a:r>
            <a:r>
              <a:rPr lang="it-IT" sz="1600" dirty="0"/>
              <a:t>; </a:t>
            </a:r>
            <a:r>
              <a:rPr lang="it-IT" sz="1600" dirty="0" err="1"/>
              <a:t>calculator</a:t>
            </a:r>
            <a:r>
              <a:rPr lang="it-IT" sz="1600" dirty="0"/>
              <a:t>; the use of </a:t>
            </a:r>
            <a:r>
              <a:rPr lang="it-IT" sz="1600" dirty="0" err="1"/>
              <a:t>conceptual</a:t>
            </a:r>
            <a:r>
              <a:rPr lang="it-IT" sz="1600" dirty="0"/>
              <a:t> </a:t>
            </a:r>
            <a:r>
              <a:rPr lang="it-IT" sz="1600" dirty="0" err="1"/>
              <a:t>maps</a:t>
            </a:r>
            <a:r>
              <a:rPr lang="it-IT" sz="1600" dirty="0"/>
              <a:t>, notes with keywords and </a:t>
            </a:r>
            <a:r>
              <a:rPr lang="it-IT" sz="1600" dirty="0" err="1"/>
              <a:t>formularies</a:t>
            </a:r>
            <a:r>
              <a:rPr lang="it-IT" sz="1600" dirty="0"/>
              <a:t>.</a:t>
            </a:r>
          </a:p>
          <a:p>
            <a:pPr marL="285750" lvl="0" indent="-285750" algn="just">
              <a:buFont typeface="Arial" panose="020B0604020202020204" pitchFamily="34" charset="0"/>
              <a:buChar char="•"/>
            </a:pPr>
            <a:endParaRPr lang="it-IT" sz="1600" b="1" dirty="0"/>
          </a:p>
          <a:p>
            <a:pPr marL="285750" indent="-285750" algn="just">
              <a:buFont typeface="Arial" panose="020B0604020202020204" pitchFamily="34" charset="0"/>
              <a:buChar char="•"/>
            </a:pPr>
            <a:r>
              <a:rPr lang="it-IT" sz="1600" b="1" dirty="0" err="1"/>
              <a:t>Dispensatory</a:t>
            </a:r>
            <a:r>
              <a:rPr lang="it-IT" sz="1600" b="1" dirty="0"/>
              <a:t> </a:t>
            </a:r>
            <a:r>
              <a:rPr lang="it-IT" sz="1600" b="1" dirty="0" err="1"/>
              <a:t>tools</a:t>
            </a:r>
            <a:r>
              <a:rPr lang="it-IT" sz="1600" b="1" dirty="0"/>
              <a:t> </a:t>
            </a:r>
            <a:r>
              <a:rPr lang="it-IT" sz="1600" b="1" dirty="0" err="1"/>
              <a:t>that</a:t>
            </a:r>
            <a:r>
              <a:rPr lang="it-IT" sz="1600" b="1" dirty="0"/>
              <a:t> can </a:t>
            </a:r>
            <a:r>
              <a:rPr lang="it-IT" sz="1600" b="1" dirty="0" err="1"/>
              <a:t>request</a:t>
            </a:r>
            <a:r>
              <a:rPr lang="it-IT" sz="1600" b="1" dirty="0"/>
              <a:t> in case of special needs:</a:t>
            </a:r>
          </a:p>
          <a:p>
            <a:pPr algn="just"/>
            <a:r>
              <a:rPr lang="it-IT" sz="1600" dirty="0"/>
              <a:t>the </a:t>
            </a:r>
            <a:r>
              <a:rPr lang="it-IT" sz="1600" dirty="0" err="1"/>
              <a:t>exam</a:t>
            </a:r>
            <a:r>
              <a:rPr lang="it-IT" sz="1600" dirty="0"/>
              <a:t> can be </a:t>
            </a:r>
            <a:r>
              <a:rPr lang="it-IT" sz="1600" dirty="0" err="1"/>
              <a:t>divided</a:t>
            </a:r>
            <a:r>
              <a:rPr lang="it-IT" sz="1600" dirty="0"/>
              <a:t> </a:t>
            </a:r>
            <a:r>
              <a:rPr lang="it-IT" sz="1600" dirty="0" err="1"/>
              <a:t>into</a:t>
            </a:r>
            <a:r>
              <a:rPr lang="it-IT" sz="1600" dirty="0"/>
              <a:t> </a:t>
            </a:r>
            <a:r>
              <a:rPr lang="it-IT" sz="1600" dirty="0" err="1"/>
              <a:t>different</a:t>
            </a:r>
            <a:r>
              <a:rPr lang="it-IT" sz="1600" dirty="0"/>
              <a:t> </a:t>
            </a:r>
            <a:r>
              <a:rPr lang="it-IT" sz="1600" dirty="0" err="1"/>
              <a:t>partial</a:t>
            </a:r>
            <a:r>
              <a:rPr lang="it-IT" sz="1600" dirty="0"/>
              <a:t> test; the </a:t>
            </a:r>
            <a:r>
              <a:rPr lang="it-IT" sz="1600" dirty="0" err="1"/>
              <a:t>written</a:t>
            </a:r>
            <a:r>
              <a:rPr lang="it-IT" sz="1600" dirty="0"/>
              <a:t> </a:t>
            </a:r>
            <a:r>
              <a:rPr lang="it-IT" sz="1600" dirty="0" err="1"/>
              <a:t>exam</a:t>
            </a:r>
            <a:r>
              <a:rPr lang="it-IT" sz="1600" dirty="0"/>
              <a:t> can be </a:t>
            </a:r>
            <a:r>
              <a:rPr lang="it-IT" sz="1600" dirty="0" err="1"/>
              <a:t>done</a:t>
            </a:r>
            <a:r>
              <a:rPr lang="it-IT" sz="1600" dirty="0"/>
              <a:t> </a:t>
            </a:r>
            <a:r>
              <a:rPr lang="it-IT" sz="1600" dirty="0" err="1"/>
              <a:t>as</a:t>
            </a:r>
            <a:r>
              <a:rPr lang="it-IT" sz="1600" dirty="0"/>
              <a:t> an </a:t>
            </a:r>
            <a:r>
              <a:rPr lang="it-IT" sz="1600" dirty="0" err="1"/>
              <a:t>oral</a:t>
            </a:r>
            <a:r>
              <a:rPr lang="it-IT" sz="1600" dirty="0"/>
              <a:t> </a:t>
            </a:r>
            <a:r>
              <a:rPr lang="it-IT" sz="1600" dirty="0" err="1"/>
              <a:t>exam</a:t>
            </a:r>
            <a:r>
              <a:rPr lang="it-IT" sz="1600" dirty="0"/>
              <a:t>; </a:t>
            </a:r>
            <a:r>
              <a:rPr lang="it-IT" sz="1600" dirty="0" err="1"/>
              <a:t>modification</a:t>
            </a:r>
            <a:r>
              <a:rPr lang="it-IT" sz="1600" dirty="0"/>
              <a:t> of the </a:t>
            </a:r>
            <a:r>
              <a:rPr lang="it-IT" sz="1600" dirty="0" err="1"/>
              <a:t>type</a:t>
            </a:r>
            <a:r>
              <a:rPr lang="it-IT" sz="1600" dirty="0"/>
              <a:t> of </a:t>
            </a:r>
            <a:r>
              <a:rPr lang="it-IT" sz="1600" dirty="0" err="1"/>
              <a:t>written</a:t>
            </a:r>
            <a:r>
              <a:rPr lang="it-IT" sz="1600" dirty="0"/>
              <a:t> test, for </a:t>
            </a:r>
            <a:r>
              <a:rPr lang="it-IT" sz="1600" dirty="0" err="1"/>
              <a:t>example</a:t>
            </a:r>
            <a:r>
              <a:rPr lang="it-IT" sz="1600" dirty="0"/>
              <a:t>, from open </a:t>
            </a:r>
            <a:r>
              <a:rPr lang="it-IT" sz="1600" dirty="0" err="1"/>
              <a:t>question</a:t>
            </a:r>
            <a:r>
              <a:rPr lang="it-IT" sz="1600" dirty="0"/>
              <a:t> to multiple </a:t>
            </a:r>
            <a:r>
              <a:rPr lang="it-IT" sz="1600" dirty="0" err="1"/>
              <a:t>choice</a:t>
            </a:r>
            <a:r>
              <a:rPr lang="it-IT" sz="1600" dirty="0"/>
              <a:t> </a:t>
            </a:r>
            <a:r>
              <a:rPr lang="it-IT" sz="1600" dirty="0" err="1"/>
              <a:t>questions</a:t>
            </a:r>
            <a:r>
              <a:rPr lang="it-IT" sz="1600" dirty="0"/>
              <a:t>; the teacher can take care of </a:t>
            </a:r>
            <a:r>
              <a:rPr lang="it-IT" sz="1600" dirty="0" err="1"/>
              <a:t>contents</a:t>
            </a:r>
            <a:r>
              <a:rPr lang="it-IT" sz="1600" dirty="0"/>
              <a:t> </a:t>
            </a:r>
            <a:r>
              <a:rPr lang="it-IT" sz="1600" dirty="0" err="1"/>
              <a:t>instead</a:t>
            </a:r>
            <a:r>
              <a:rPr lang="it-IT" sz="1600" dirty="0"/>
              <a:t> of </a:t>
            </a:r>
            <a:r>
              <a:rPr lang="it-IT" sz="1600" dirty="0" err="1"/>
              <a:t>form</a:t>
            </a:r>
            <a:r>
              <a:rPr lang="it-IT" sz="1600" dirty="0"/>
              <a:t>; the teacher can take care of </a:t>
            </a:r>
            <a:r>
              <a:rPr lang="it-IT" sz="1600" dirty="0" err="1"/>
              <a:t>procedures</a:t>
            </a:r>
            <a:r>
              <a:rPr lang="it-IT" sz="1600" dirty="0"/>
              <a:t> </a:t>
            </a:r>
            <a:r>
              <a:rPr lang="it-IT" sz="1600" dirty="0" err="1"/>
              <a:t>instead</a:t>
            </a:r>
            <a:r>
              <a:rPr lang="it-IT" sz="1600" dirty="0"/>
              <a:t> of results.</a:t>
            </a:r>
          </a:p>
          <a:p>
            <a:pPr marL="285750" lvl="0" indent="-285750">
              <a:buFont typeface="Arial" panose="020B0604020202020204" pitchFamily="34" charset="0"/>
              <a:buChar char="•"/>
            </a:pPr>
            <a:endParaRPr lang="it-IT" sz="100" dirty="0"/>
          </a:p>
        </p:txBody>
      </p:sp>
    </p:spTree>
    <p:extLst>
      <p:ext uri="{BB962C8B-B14F-4D97-AF65-F5344CB8AC3E}">
        <p14:creationId xmlns:p14="http://schemas.microsoft.com/office/powerpoint/2010/main" val="404276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908646" y="5375832"/>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05468" y="1468073"/>
            <a:ext cx="9703266" cy="3170099"/>
          </a:xfrm>
          <a:prstGeom prst="rect">
            <a:avLst/>
          </a:prstGeom>
          <a:noFill/>
        </p:spPr>
        <p:txBody>
          <a:bodyPr wrap="square" rtlCol="0">
            <a:spAutoFit/>
          </a:bodyPr>
          <a:lstStyle/>
          <a:p>
            <a:pPr lvl="0" indent="-285750">
              <a:buFont typeface="Wingdings" panose="05000000000000000000" pitchFamily="2" charset="2"/>
              <a:buChar char="Ø"/>
            </a:pPr>
            <a:r>
              <a:rPr lang="en-US" sz="2400" b="1" dirty="0"/>
              <a:t>Transport and accompaniment service</a:t>
            </a:r>
          </a:p>
          <a:p>
            <a:pPr lvl="0" indent="-285750">
              <a:buFont typeface="Wingdings" panose="05000000000000000000" pitchFamily="2" charset="2"/>
              <a:buChar char="Ø"/>
            </a:pPr>
            <a:endParaRPr lang="en-US" sz="1200" b="1" dirty="0"/>
          </a:p>
          <a:p>
            <a:pPr algn="just"/>
            <a:r>
              <a:rPr lang="en-US" sz="2000" dirty="0"/>
              <a:t>To help students with motor disabilities who may not be able to use public transport or walk unaided, the accompanying service concerns transfers inside and outside the university for administrative practices, this service also allow and encourage the attendance of study courses, socialization and use of the sports facilities of the </a:t>
            </a:r>
            <a:r>
              <a:rPr lang="en-US" sz="2000" dirty="0" err="1"/>
              <a:t>Unicas</a:t>
            </a:r>
            <a:r>
              <a:rPr lang="en-US" sz="2000" dirty="0"/>
              <a:t> Sport Service Center (CUS).</a:t>
            </a:r>
          </a:p>
          <a:p>
            <a:pPr algn="just"/>
            <a:endParaRPr lang="en-US" dirty="0"/>
          </a:p>
          <a:p>
            <a:pPr algn="just"/>
            <a:r>
              <a:rPr lang="en-US" sz="2000" dirty="0"/>
              <a:t>The transport service is provided by the University through minibuses with a driver. It is available upon student’s request</a:t>
            </a:r>
            <a:r>
              <a:rPr lang="en-US" sz="2400" dirty="0"/>
              <a:t>. </a:t>
            </a:r>
          </a:p>
        </p:txBody>
      </p:sp>
    </p:spTree>
    <p:extLst>
      <p:ext uri="{BB962C8B-B14F-4D97-AF65-F5344CB8AC3E}">
        <p14:creationId xmlns:p14="http://schemas.microsoft.com/office/powerpoint/2010/main" val="943913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514363" y="5421688"/>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05468" y="1468072"/>
            <a:ext cx="9812323" cy="3170099"/>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t>Psychological counselling </a:t>
            </a:r>
          </a:p>
          <a:p>
            <a:pPr marL="342900" indent="-342900">
              <a:buFont typeface="Wingdings" panose="05000000000000000000" pitchFamily="2" charset="2"/>
              <a:buChar char="Ø"/>
            </a:pPr>
            <a:endParaRPr lang="en-US" sz="2400" b="1" dirty="0"/>
          </a:p>
          <a:p>
            <a:pPr algn="just"/>
            <a:r>
              <a:rPr lang="en-US" sz="2000" dirty="0"/>
              <a:t>The office provides psychological counselling services specifically addressed to students with Specific Learning Disabilities (SLDs) who are coping with moments of crisis that risk compromising their performance and adaptation to university life.</a:t>
            </a:r>
          </a:p>
          <a:p>
            <a:pPr algn="just"/>
            <a:r>
              <a:rPr lang="en-US" sz="2000" dirty="0"/>
              <a:t>The service comprises a brief cycle of sessions with a specialized psychological counsellor who can help the student reflect on their issues, acquire greater awareness of the underlying reasons and develop their personal resources. </a:t>
            </a:r>
          </a:p>
          <a:p>
            <a:pPr lvl="0" indent="-285750">
              <a:buFont typeface="Wingdings" panose="05000000000000000000" pitchFamily="2" charset="2"/>
              <a:buChar char="Ø"/>
            </a:pPr>
            <a:endParaRPr lang="en-US" sz="3200" b="1" dirty="0"/>
          </a:p>
        </p:txBody>
      </p:sp>
    </p:spTree>
    <p:extLst>
      <p:ext uri="{BB962C8B-B14F-4D97-AF65-F5344CB8AC3E}">
        <p14:creationId xmlns:p14="http://schemas.microsoft.com/office/powerpoint/2010/main" val="1928598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5950590" y="5389927"/>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05468" y="1468073"/>
            <a:ext cx="11381064" cy="3231654"/>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a:t>Fees and exemptions</a:t>
            </a:r>
          </a:p>
          <a:p>
            <a:pPr marL="342900" indent="-342900">
              <a:buFont typeface="Wingdings" panose="05000000000000000000" pitchFamily="2" charset="2"/>
              <a:buChar char="Ø"/>
            </a:pPr>
            <a:endParaRPr lang="en-US" sz="2400" b="1" dirty="0"/>
          </a:p>
          <a:p>
            <a:r>
              <a:rPr lang="en-US" sz="2000" dirty="0"/>
              <a:t>Students with a certified disability equal to or greater than 66% and / or a handicap under Law 104/92 are exempted from university fees, and will only pay € 16 annually.</a:t>
            </a:r>
          </a:p>
          <a:p>
            <a:endParaRPr lang="en-US" sz="2000" dirty="0"/>
          </a:p>
          <a:p>
            <a:r>
              <a:rPr lang="en-US" sz="2000" dirty="0"/>
              <a:t>Students with a disability lower than 66% will pay the first instalment of university fees, while the second instalment will be calculated based on the ISEE certificate. They can apply for a </a:t>
            </a:r>
            <a:r>
              <a:rPr lang="en-US" sz="2000" b="1" dirty="0"/>
              <a:t>partial exemption from university fees</a:t>
            </a:r>
            <a:r>
              <a:rPr lang="en-US" sz="2000" dirty="0"/>
              <a:t>, consisting of a reduction of the second instalment.</a:t>
            </a:r>
          </a:p>
          <a:p>
            <a:pPr lvl="0" indent="-285750">
              <a:buFont typeface="Wingdings" panose="05000000000000000000" pitchFamily="2" charset="2"/>
              <a:buChar char="Ø"/>
            </a:pPr>
            <a:endParaRPr lang="en-US" sz="3200" b="1" dirty="0"/>
          </a:p>
        </p:txBody>
      </p:sp>
    </p:spTree>
    <p:extLst>
      <p:ext uri="{BB962C8B-B14F-4D97-AF65-F5344CB8AC3E}">
        <p14:creationId xmlns:p14="http://schemas.microsoft.com/office/powerpoint/2010/main" val="737598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6684343" y="5465286"/>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411061" y="1551962"/>
            <a:ext cx="9915788" cy="3216265"/>
          </a:xfrm>
          <a:prstGeom prst="rect">
            <a:avLst/>
          </a:prstGeom>
          <a:noFill/>
        </p:spPr>
        <p:txBody>
          <a:bodyPr wrap="square" rtlCol="0">
            <a:spAutoFit/>
          </a:bodyPr>
          <a:lstStyle/>
          <a:p>
            <a:pPr lvl="0" indent="-285750">
              <a:buFont typeface="Wingdings" panose="05000000000000000000" pitchFamily="2" charset="2"/>
              <a:buChar char="Ø"/>
            </a:pPr>
            <a:r>
              <a:rPr lang="en-US" sz="2400" b="1" dirty="0"/>
              <a:t>Scholarships, housing and canteen</a:t>
            </a:r>
          </a:p>
          <a:p>
            <a:pPr lvl="0"/>
            <a:endParaRPr lang="en-US" sz="1100" b="1" dirty="0"/>
          </a:p>
          <a:p>
            <a:pPr lvl="0"/>
            <a:r>
              <a:rPr lang="en-US" sz="2000" dirty="0"/>
              <a:t>Students with a disability higher than 66% are entitled to supplements and subject to different requirements for access to some services for deserving students, such as:</a:t>
            </a:r>
          </a:p>
          <a:p>
            <a:pPr lvl="0" indent="-285750">
              <a:buFont typeface="Wingdings" panose="05000000000000000000" pitchFamily="2" charset="2"/>
              <a:buChar char="Ø"/>
            </a:pPr>
            <a:endParaRPr lang="en-US" sz="1600" dirty="0"/>
          </a:p>
          <a:p>
            <a:pPr lvl="0" indent="-285750">
              <a:buFont typeface="Wingdings" panose="05000000000000000000" pitchFamily="2" charset="2"/>
              <a:buChar char="Ø"/>
            </a:pPr>
            <a:r>
              <a:rPr lang="en-US" sz="2000" dirty="0"/>
              <a:t>    canteen</a:t>
            </a:r>
          </a:p>
          <a:p>
            <a:pPr lvl="0" indent="-285750">
              <a:buFont typeface="Wingdings" panose="05000000000000000000" pitchFamily="2" charset="2"/>
              <a:buChar char="Ø"/>
            </a:pPr>
            <a:r>
              <a:rPr lang="en-US" sz="2000" dirty="0"/>
              <a:t>    accommodation in university residences and student apartments</a:t>
            </a:r>
          </a:p>
          <a:p>
            <a:pPr lvl="0" indent="-285750">
              <a:buFont typeface="Wingdings" panose="05000000000000000000" pitchFamily="2" charset="2"/>
              <a:buChar char="Ø"/>
            </a:pPr>
            <a:r>
              <a:rPr lang="en-US" sz="2000" dirty="0"/>
              <a:t>    need-based and merit scholarships, as well as regional DSU grants</a:t>
            </a:r>
          </a:p>
          <a:p>
            <a:pPr lvl="0"/>
            <a:endParaRPr lang="en-US" sz="1200" dirty="0"/>
          </a:p>
          <a:p>
            <a:pPr lvl="0"/>
            <a:r>
              <a:rPr lang="en-US" sz="2000" dirty="0"/>
              <a:t>The access to the services is regulated by calls for applications, specifying requirements, deadlines and procedures.</a:t>
            </a:r>
          </a:p>
        </p:txBody>
      </p:sp>
    </p:spTree>
    <p:extLst>
      <p:ext uri="{BB962C8B-B14F-4D97-AF65-F5344CB8AC3E}">
        <p14:creationId xmlns:p14="http://schemas.microsoft.com/office/powerpoint/2010/main" val="3626560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EEDB17D-E6BA-AEA4-5066-8997CBC9E149}"/>
              </a:ext>
            </a:extLst>
          </p:cNvPr>
          <p:cNvSpPr txBox="1"/>
          <p:nvPr/>
        </p:nvSpPr>
        <p:spPr>
          <a:xfrm>
            <a:off x="1711791" y="736720"/>
            <a:ext cx="4836353" cy="461665"/>
          </a:xfrm>
          <a:prstGeom prst="rect">
            <a:avLst/>
          </a:prstGeom>
          <a:solidFill>
            <a:srgbClr val="FFC000"/>
          </a:solidFill>
        </p:spPr>
        <p:txBody>
          <a:bodyPr wrap="square" rtlCol="0">
            <a:spAutoFit/>
          </a:bodyPr>
          <a:lstStyle/>
          <a:p>
            <a:r>
              <a:rPr lang="it-IT" sz="2400" dirty="0"/>
              <a:t>WELCOME UNICAS 2024</a:t>
            </a:r>
          </a:p>
        </p:txBody>
      </p:sp>
      <p:sp>
        <p:nvSpPr>
          <p:cNvPr id="3" name="CasellaDiTesto 2">
            <a:extLst>
              <a:ext uri="{FF2B5EF4-FFF2-40B4-BE49-F238E27FC236}">
                <a16:creationId xmlns:a16="http://schemas.microsoft.com/office/drawing/2014/main" id="{039DEE65-4D8B-5BF5-275D-46B8A84CBC43}"/>
              </a:ext>
            </a:extLst>
          </p:cNvPr>
          <p:cNvSpPr txBox="1"/>
          <p:nvPr/>
        </p:nvSpPr>
        <p:spPr>
          <a:xfrm>
            <a:off x="4350984" y="5486400"/>
            <a:ext cx="2110487" cy="634880"/>
          </a:xfrm>
          <a:prstGeom prst="rect">
            <a:avLst/>
          </a:prstGeom>
          <a:solidFill>
            <a:schemeClr val="bg1"/>
          </a:solidFill>
        </p:spPr>
        <p:txBody>
          <a:bodyPr wrap="square" rtlCol="0">
            <a:spAutoFit/>
          </a:bodyPr>
          <a:lstStyle/>
          <a:p>
            <a:endParaRPr lang="it-IT" dirty="0"/>
          </a:p>
        </p:txBody>
      </p:sp>
      <p:sp>
        <p:nvSpPr>
          <p:cNvPr id="4" name="CasellaDiTesto 3">
            <a:extLst>
              <a:ext uri="{FF2B5EF4-FFF2-40B4-BE49-F238E27FC236}">
                <a16:creationId xmlns:a16="http://schemas.microsoft.com/office/drawing/2014/main" id="{7B5A9263-F44D-F2E7-B9E4-AF70F55BFD89}"/>
              </a:ext>
            </a:extLst>
          </p:cNvPr>
          <p:cNvSpPr txBox="1"/>
          <p:nvPr/>
        </p:nvSpPr>
        <p:spPr>
          <a:xfrm>
            <a:off x="6219038" y="5465286"/>
            <a:ext cx="5451731" cy="677108"/>
          </a:xfrm>
          <a:prstGeom prst="rect">
            <a:avLst/>
          </a:prstGeom>
          <a:noFill/>
        </p:spPr>
        <p:txBody>
          <a:bodyPr wrap="square" rtlCol="0">
            <a:spAutoFit/>
          </a:bodyPr>
          <a:lstStyle/>
          <a:p>
            <a:r>
              <a:rPr lang="it-IT" sz="2400" b="1" dirty="0">
                <a:latin typeface="Arial" panose="020B0604020202020204" pitchFamily="34" charset="0"/>
                <a:cs typeface="Arial" panose="020B0604020202020204" pitchFamily="34" charset="0"/>
              </a:rPr>
              <a:t>CRI</a:t>
            </a:r>
          </a:p>
          <a:p>
            <a:r>
              <a:rPr lang="it-IT" sz="1400" dirty="0">
                <a:latin typeface="Arial" panose="020B0604020202020204" pitchFamily="34" charset="0"/>
                <a:cs typeface="Arial" panose="020B0604020202020204" pitchFamily="34" charset="0"/>
              </a:rPr>
              <a:t>CENTRO RAPPORTI INTERNAZIONALI</a:t>
            </a:r>
          </a:p>
        </p:txBody>
      </p:sp>
      <p:sp>
        <p:nvSpPr>
          <p:cNvPr id="5" name="CasellaDiTesto 4">
            <a:extLst>
              <a:ext uri="{FF2B5EF4-FFF2-40B4-BE49-F238E27FC236}">
                <a16:creationId xmlns:a16="http://schemas.microsoft.com/office/drawing/2014/main" id="{F9C74ED9-E943-4FC9-8FE4-084BCA1AC615}"/>
              </a:ext>
            </a:extLst>
          </p:cNvPr>
          <p:cNvSpPr txBox="1"/>
          <p:nvPr/>
        </p:nvSpPr>
        <p:spPr>
          <a:xfrm>
            <a:off x="67112" y="1371600"/>
            <a:ext cx="10771464" cy="4031873"/>
          </a:xfrm>
          <a:prstGeom prst="rect">
            <a:avLst/>
          </a:prstGeom>
          <a:noFill/>
        </p:spPr>
        <p:txBody>
          <a:bodyPr wrap="square" rtlCol="0">
            <a:spAutoFit/>
          </a:bodyPr>
          <a:lstStyle/>
          <a:p>
            <a:pPr lvl="0" algn="ctr"/>
            <a:r>
              <a:rPr lang="en-US" sz="3200" b="1" dirty="0"/>
              <a:t>CONTACS</a:t>
            </a:r>
          </a:p>
          <a:p>
            <a:pPr lvl="0"/>
            <a:endParaRPr lang="en-US" sz="400" dirty="0"/>
          </a:p>
          <a:p>
            <a:pPr lvl="0" eaLnBrk="0" fontAlgn="base" hangingPunct="0">
              <a:spcBef>
                <a:spcPct val="0"/>
              </a:spcBef>
              <a:spcAft>
                <a:spcPct val="0"/>
              </a:spcAft>
            </a:pPr>
            <a:endParaRPr lang="it-IT" altLang="it-IT" sz="700" dirty="0">
              <a:latin typeface="Arial" panose="020B0604020202020204" pitchFamily="34" charset="0"/>
            </a:endParaRPr>
          </a:p>
          <a:p>
            <a:pPr marL="171450" lvl="0" indent="-171450" eaLnBrk="0" fontAlgn="base" hangingPunct="0">
              <a:spcBef>
                <a:spcPct val="0"/>
              </a:spcBef>
              <a:spcAft>
                <a:spcPct val="0"/>
              </a:spcAft>
              <a:buFont typeface="Wingdings" panose="05000000000000000000" pitchFamily="2" charset="2"/>
              <a:buChar char="Ø"/>
            </a:pPr>
            <a:r>
              <a:rPr lang="it-IT" altLang="it-IT" sz="2000" b="1" dirty="0"/>
              <a:t>Location</a:t>
            </a:r>
          </a:p>
          <a:p>
            <a:pPr lvl="0" eaLnBrk="0" fontAlgn="base" hangingPunct="0">
              <a:spcBef>
                <a:spcPct val="0"/>
              </a:spcBef>
              <a:spcAft>
                <a:spcPct val="0"/>
              </a:spcAft>
            </a:pPr>
            <a:r>
              <a:rPr lang="it-IT" altLang="it-IT" sz="2000" dirty="0"/>
              <a:t>Campus </a:t>
            </a:r>
            <a:r>
              <a:rPr lang="it-IT" altLang="it-IT" sz="2000" dirty="0" err="1"/>
              <a:t>Folcara</a:t>
            </a:r>
            <a:r>
              <a:rPr lang="it-IT" altLang="it-IT" sz="2000" dirty="0"/>
              <a:t>, Via </a:t>
            </a:r>
            <a:r>
              <a:rPr lang="it-IT" altLang="it-IT" sz="2000" dirty="0" err="1"/>
              <a:t>S.Angelo</a:t>
            </a:r>
            <a:r>
              <a:rPr lang="it-IT" altLang="it-IT" sz="2000" dirty="0"/>
              <a:t> </a:t>
            </a:r>
            <a:r>
              <a:rPr lang="it-IT" altLang="it-IT" sz="2000" dirty="0" err="1"/>
              <a:t>loc</a:t>
            </a:r>
            <a:r>
              <a:rPr lang="it-IT" altLang="it-IT" sz="2000" dirty="0"/>
              <a:t>. Cassino </a:t>
            </a:r>
          </a:p>
          <a:p>
            <a:pPr lvl="0" eaLnBrk="0" fontAlgn="base" hangingPunct="0">
              <a:spcBef>
                <a:spcPct val="0"/>
              </a:spcBef>
              <a:spcAft>
                <a:spcPct val="0"/>
              </a:spcAft>
            </a:pPr>
            <a:r>
              <a:rPr lang="it-IT" altLang="it-IT" sz="2000" dirty="0"/>
              <a:t>Email: cudir@unicas.it </a:t>
            </a:r>
          </a:p>
          <a:p>
            <a:pPr lvl="0" eaLnBrk="0" fontAlgn="base" hangingPunct="0">
              <a:spcBef>
                <a:spcPct val="0"/>
              </a:spcBef>
              <a:spcAft>
                <a:spcPct val="0"/>
              </a:spcAft>
            </a:pPr>
            <a:r>
              <a:rPr lang="it-IT" altLang="it-IT" sz="2000" dirty="0"/>
              <a:t>Delegata del Rettore per la Disabilità: Prof.ssa Alessandra Zanon </a:t>
            </a:r>
          </a:p>
          <a:p>
            <a:pPr lvl="0"/>
            <a:endParaRPr lang="en-US" sz="700" dirty="0"/>
          </a:p>
          <a:p>
            <a:pPr lvl="0"/>
            <a:endParaRPr lang="en-US" sz="300" dirty="0"/>
          </a:p>
          <a:p>
            <a:pPr lvl="0"/>
            <a:endParaRPr lang="en-US" sz="300" dirty="0"/>
          </a:p>
          <a:p>
            <a:pPr lvl="0"/>
            <a:r>
              <a:rPr lang="en-US" sz="2000" dirty="0"/>
              <a:t>To request specific services and to apply for adaptations to teaching activities, students need to provide the Service with the certification attesting to their disability under Italian Law 104/92, and/or legal disability or SLD diagnosis under Italian Law 170/2010, or any other </a:t>
            </a:r>
            <a:r>
              <a:rPr lang="en-US" sz="2000" dirty="0" err="1"/>
              <a:t>specialised</a:t>
            </a:r>
            <a:r>
              <a:rPr lang="en-US" sz="2000" dirty="0"/>
              <a:t> documentation attesting to a particular pathology or disorder. They will then need to attend an introductory meeting with a member of the Service staff in order to provide more information on their particular needs and identify relevant measures and aids.</a:t>
            </a:r>
            <a:endParaRPr lang="en-US" sz="2000" b="1" dirty="0"/>
          </a:p>
        </p:txBody>
      </p:sp>
    </p:spTree>
    <p:extLst>
      <p:ext uri="{BB962C8B-B14F-4D97-AF65-F5344CB8AC3E}">
        <p14:creationId xmlns:p14="http://schemas.microsoft.com/office/powerpoint/2010/main" val="31385065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TotalTime>
  <Words>937</Words>
  <Application>Microsoft Office PowerPoint</Application>
  <PresentationFormat>Widescreen</PresentationFormat>
  <Paragraphs>82</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Calibri 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Walter Arico'</dc:creator>
  <cp:lastModifiedBy>Laura</cp:lastModifiedBy>
  <cp:revision>21</cp:revision>
  <dcterms:created xsi:type="dcterms:W3CDTF">2022-10-28T12:32:35Z</dcterms:created>
  <dcterms:modified xsi:type="dcterms:W3CDTF">2024-01-16T08:08:51Z</dcterms:modified>
</cp:coreProperties>
</file>