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sldIdLst>
    <p:sldId id="257" r:id="rId2"/>
    <p:sldId id="297" r:id="rId3"/>
    <p:sldId id="303" r:id="rId4"/>
    <p:sldId id="318" r:id="rId5"/>
    <p:sldId id="319" r:id="rId6"/>
    <p:sldId id="321" r:id="rId7"/>
    <p:sldId id="320" r:id="rId8"/>
    <p:sldId id="298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8E0"/>
    <a:srgbClr val="DCDF4E"/>
    <a:srgbClr val="193782"/>
    <a:srgbClr val="17A0FE"/>
    <a:srgbClr val="4FBA2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0" autoAdjust="0"/>
    <p:restoredTop sz="94552" autoAdjust="0"/>
  </p:normalViewPr>
  <p:slideViewPr>
    <p:cSldViewPr snapToGrid="0">
      <p:cViewPr varScale="1">
        <p:scale>
          <a:sx n="101" d="100"/>
          <a:sy n="101" d="100"/>
        </p:scale>
        <p:origin x="31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1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D3587-5CFE-4110-8E41-2E80403DEE3F}" type="datetimeFigureOut">
              <a:rPr lang="it-IT" smtClean="0"/>
              <a:t>12/01/2026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11F35-3FF9-4A66-9E4C-360FB5E59C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98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F349B-48E4-42EA-9ADC-E84EC13D53D0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10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0081753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3107813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25265598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52720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7983801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2765796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"/>
          <p:cNvSpPr txBox="1">
            <a:spLocks noChangeArrowheads="1"/>
          </p:cNvSpPr>
          <p:nvPr userDrawn="1"/>
        </p:nvSpPr>
        <p:spPr bwMode="auto">
          <a:xfrm>
            <a:off x="1631951" y="1"/>
            <a:ext cx="897678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28" name="Line 12"/>
          <p:cNvSpPr>
            <a:spLocks noChangeShapeType="1"/>
          </p:cNvSpPr>
          <p:nvPr userDrawn="1"/>
        </p:nvSpPr>
        <p:spPr bwMode="auto">
          <a:xfrm>
            <a:off x="228601" y="725488"/>
            <a:ext cx="11521017" cy="0"/>
          </a:xfrm>
          <a:prstGeom prst="line">
            <a:avLst/>
          </a:prstGeom>
          <a:noFill/>
          <a:ln w="63500">
            <a:solidFill>
              <a:srgbClr val="DCDF4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1029" name="Line 13"/>
          <p:cNvSpPr>
            <a:spLocks noChangeShapeType="1"/>
          </p:cNvSpPr>
          <p:nvPr userDrawn="1"/>
        </p:nvSpPr>
        <p:spPr bwMode="auto">
          <a:xfrm>
            <a:off x="431801" y="803275"/>
            <a:ext cx="11521017" cy="0"/>
          </a:xfrm>
          <a:prstGeom prst="line">
            <a:avLst/>
          </a:prstGeom>
          <a:noFill/>
          <a:ln w="63500">
            <a:solidFill>
              <a:srgbClr val="E9E8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7326107" y="6603843"/>
            <a:ext cx="46267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ea typeface="+mn-ea"/>
                <a:cs typeface="Estrangelo Edessa" pitchFamily="66" charset="0"/>
              </a:rPr>
              <a:t>www.unicas.it</a:t>
            </a: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H="1">
            <a:off x="904160" y="6603842"/>
            <a:ext cx="11048657" cy="15508"/>
          </a:xfrm>
          <a:prstGeom prst="line">
            <a:avLst/>
          </a:prstGeom>
          <a:noFill/>
          <a:ln w="28575" cap="sq">
            <a:gradFill flip="none" rotWithShape="1">
              <a:gsLst>
                <a:gs pos="0">
                  <a:srgbClr val="E9E8E0"/>
                </a:gs>
                <a:gs pos="100000">
                  <a:srgbClr val="DCDF4E"/>
                </a:gs>
              </a:gsLst>
              <a:lin ang="0" scaled="1"/>
              <a:tileRect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546CE5E-4F65-74E7-62A1-0808AD273F8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347" y="6265001"/>
            <a:ext cx="518576" cy="518576"/>
            <a:chOff x="765443" y="120649"/>
            <a:chExt cx="1698357" cy="1698357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9B660224-0746-91B8-3CAB-0266F82567B9}"/>
                </a:ext>
              </a:extLst>
            </p:cNvPr>
            <p:cNvSpPr/>
            <p:nvPr/>
          </p:nvSpPr>
          <p:spPr>
            <a:xfrm>
              <a:off x="765443" y="127000"/>
              <a:ext cx="1698356" cy="16920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Immagine 3" descr="Immagine che contiene emblema, testo, simbolo, logo&#10;&#10;Il contenuto generato dall'IA potrebbe non essere corretto.">
              <a:extLst>
                <a:ext uri="{FF2B5EF4-FFF2-40B4-BE49-F238E27FC236}">
                  <a16:creationId xmlns:a16="http://schemas.microsoft.com/office/drawing/2014/main" id="{276AB211-E4FE-7560-FEDC-EC9E079BA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43" y="120649"/>
              <a:ext cx="1698357" cy="1698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48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tech.eu/blended-intensive-program-bip-on-material-modelling-testing-and-parameter-identification-spring-semester-2024" TargetMode="External"/><Relationship Id="rId2" Type="http://schemas.openxmlformats.org/officeDocument/2006/relationships/hyperlink" Target="https://impact.h-da.de/en/eut-bip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1600497"/>
            <a:ext cx="8705850" cy="489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 err="1">
                <a:solidFill>
                  <a:srgbClr val="193782"/>
                </a:solidFill>
                <a:latin typeface="+mj-lt"/>
              </a:rPr>
              <a:t>Fourth</a:t>
            </a:r>
            <a:r>
              <a:rPr lang="it-IT" sz="2800" b="1" dirty="0">
                <a:solidFill>
                  <a:srgbClr val="193782"/>
                </a:solidFill>
                <a:latin typeface="+mj-lt"/>
              </a:rPr>
              <a:t> Blended Intensive Program on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193782"/>
              </a:solidFill>
              <a:latin typeface="+mj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b="1" dirty="0" err="1">
                <a:solidFill>
                  <a:srgbClr val="193782"/>
                </a:solidFill>
                <a:latin typeface="+mj-lt"/>
              </a:rPr>
              <a:t>Material</a:t>
            </a:r>
            <a:r>
              <a:rPr lang="it-IT" sz="3600" b="1" dirty="0">
                <a:solidFill>
                  <a:srgbClr val="193782"/>
                </a:solidFill>
                <a:latin typeface="+mj-lt"/>
              </a:rPr>
              <a:t> </a:t>
            </a:r>
            <a:r>
              <a:rPr lang="it-IT" sz="3600" b="1" dirty="0" err="1">
                <a:solidFill>
                  <a:srgbClr val="193782"/>
                </a:solidFill>
                <a:latin typeface="+mj-lt"/>
              </a:rPr>
              <a:t>Modeling</a:t>
            </a:r>
            <a:r>
              <a:rPr lang="it-IT" sz="3600" b="1" dirty="0">
                <a:solidFill>
                  <a:srgbClr val="193782"/>
                </a:solidFill>
                <a:latin typeface="+mj-lt"/>
              </a:rPr>
              <a:t> – Testing and </a:t>
            </a:r>
            <a:r>
              <a:rPr lang="it-IT" sz="3600" b="1" dirty="0" err="1">
                <a:solidFill>
                  <a:srgbClr val="193782"/>
                </a:solidFill>
                <a:latin typeface="+mj-lt"/>
              </a:rPr>
              <a:t>Parameter</a:t>
            </a:r>
            <a:r>
              <a:rPr lang="it-IT" sz="3600" b="1" dirty="0">
                <a:solidFill>
                  <a:srgbClr val="193782"/>
                </a:solidFill>
                <a:latin typeface="+mj-lt"/>
              </a:rPr>
              <a:t> </a:t>
            </a:r>
            <a:r>
              <a:rPr lang="it-IT" sz="3600" b="1" dirty="0" err="1">
                <a:solidFill>
                  <a:srgbClr val="193782"/>
                </a:solidFill>
                <a:latin typeface="+mj-lt"/>
              </a:rPr>
              <a:t>Identification</a:t>
            </a:r>
            <a:endParaRPr lang="it-IT" sz="3600" b="1" dirty="0">
              <a:solidFill>
                <a:srgbClr val="193782"/>
              </a:solidFill>
              <a:latin typeface="+mj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3600" b="1" dirty="0">
              <a:solidFill>
                <a:srgbClr val="193782"/>
              </a:solidFill>
              <a:latin typeface="+mj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193782"/>
                </a:solidFill>
                <a:latin typeface="+mj-lt"/>
              </a:rPr>
              <a:t>Spring </a:t>
            </a:r>
            <a:r>
              <a:rPr lang="it-IT" sz="2800" b="1" dirty="0" err="1">
                <a:solidFill>
                  <a:srgbClr val="193782"/>
                </a:solidFill>
                <a:latin typeface="+mj-lt"/>
              </a:rPr>
              <a:t>semester</a:t>
            </a:r>
            <a:r>
              <a:rPr lang="it-IT" sz="2800" b="1" dirty="0">
                <a:solidFill>
                  <a:srgbClr val="193782"/>
                </a:solidFill>
                <a:latin typeface="+mj-lt"/>
              </a:rPr>
              <a:t> 2026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2800" b="1" dirty="0">
              <a:solidFill>
                <a:srgbClr val="193782"/>
              </a:solidFill>
              <a:latin typeface="+mj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193782"/>
                </a:solidFill>
                <a:latin typeface="+mj-lt"/>
              </a:rPr>
              <a:t>University of Cassino and Southern Lazio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2800" b="1" dirty="0">
              <a:solidFill>
                <a:srgbClr val="193782"/>
              </a:solidFill>
              <a:latin typeface="+mj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193782"/>
                </a:solidFill>
                <a:latin typeface="+mj-lt"/>
              </a:rPr>
              <a:t>Department of </a:t>
            </a:r>
            <a:r>
              <a:rPr lang="it-IT" sz="2800" b="1" dirty="0" err="1">
                <a:solidFill>
                  <a:srgbClr val="193782"/>
                </a:solidFill>
                <a:latin typeface="+mj-lt"/>
              </a:rPr>
              <a:t>Civil</a:t>
            </a:r>
            <a:r>
              <a:rPr lang="it-IT" sz="2800" b="1" dirty="0">
                <a:solidFill>
                  <a:srgbClr val="193782"/>
                </a:solidFill>
                <a:latin typeface="+mj-lt"/>
              </a:rPr>
              <a:t> and </a:t>
            </a:r>
            <a:r>
              <a:rPr lang="it-IT" sz="2800" b="1" dirty="0" err="1">
                <a:solidFill>
                  <a:srgbClr val="193782"/>
                </a:solidFill>
                <a:latin typeface="+mj-lt"/>
              </a:rPr>
              <a:t>Mechanical</a:t>
            </a:r>
            <a:r>
              <a:rPr lang="it-IT" sz="2800" b="1" dirty="0">
                <a:solidFill>
                  <a:srgbClr val="193782"/>
                </a:solidFill>
                <a:latin typeface="+mj-lt"/>
              </a:rPr>
              <a:t> Engineering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9FEF00F-9747-07F0-D255-8D3A3D4E8E6E}"/>
              </a:ext>
            </a:extLst>
          </p:cNvPr>
          <p:cNvGrpSpPr>
            <a:grpSpLocks noChangeAspect="1"/>
          </p:cNvGrpSpPr>
          <p:nvPr/>
        </p:nvGrpSpPr>
        <p:grpSpPr>
          <a:xfrm>
            <a:off x="1605176" y="70345"/>
            <a:ext cx="830997" cy="830997"/>
            <a:chOff x="765443" y="120649"/>
            <a:chExt cx="1698357" cy="1698357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1A795418-93C6-92E5-8E08-DCDAFBD978E4}"/>
                </a:ext>
              </a:extLst>
            </p:cNvPr>
            <p:cNvSpPr/>
            <p:nvPr/>
          </p:nvSpPr>
          <p:spPr>
            <a:xfrm>
              <a:off x="765443" y="127000"/>
              <a:ext cx="1698356" cy="16920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Immagine 3" descr="Immagine che contiene emblema, testo, simbolo, logo&#10;&#10;Il contenuto generato dall'IA potrebbe non essere corretto.">
              <a:extLst>
                <a:ext uri="{FF2B5EF4-FFF2-40B4-BE49-F238E27FC236}">
                  <a16:creationId xmlns:a16="http://schemas.microsoft.com/office/drawing/2014/main" id="{BE3223E3-D745-2851-670F-90BB3528D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43" y="120649"/>
              <a:ext cx="1698357" cy="1698357"/>
            </a:xfrm>
            <a:prstGeom prst="rect">
              <a:avLst/>
            </a:prstGeom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022BE5-C85F-E85C-7D1C-2EAF24BF9A3C}"/>
              </a:ext>
            </a:extLst>
          </p:cNvPr>
          <p:cNvSpPr txBox="1"/>
          <p:nvPr/>
        </p:nvSpPr>
        <p:spPr>
          <a:xfrm>
            <a:off x="0" y="279285"/>
            <a:ext cx="1560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UNIVERSITY</a:t>
            </a:r>
          </a:p>
          <a:p>
            <a:pPr algn="r"/>
            <a:r>
              <a:rPr lang="en-GB" sz="1000" dirty="0"/>
              <a:t>OF CASSINO AND SOUTHERN LAZIO</a:t>
            </a:r>
          </a:p>
        </p:txBody>
      </p:sp>
      <p:pic>
        <p:nvPicPr>
          <p:cNvPr id="6" name="Picture 2" descr="CLA-C for EUt+ - CLA-C University Language Center">
            <a:extLst>
              <a:ext uri="{FF2B5EF4-FFF2-40B4-BE49-F238E27FC236}">
                <a16:creationId xmlns:a16="http://schemas.microsoft.com/office/drawing/2014/main" id="{BA4B37DB-36F4-9D9E-8623-BBF18188E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10488" r="10583" b="13634"/>
          <a:stretch>
            <a:fillRect/>
          </a:stretch>
        </p:blipFill>
        <p:spPr bwMode="auto">
          <a:xfrm>
            <a:off x="3777702" y="114437"/>
            <a:ext cx="1439143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129063-A045-F00E-165C-F951C81B4631}"/>
              </a:ext>
            </a:extLst>
          </p:cNvPr>
          <p:cNvSpPr txBox="1"/>
          <p:nvPr/>
        </p:nvSpPr>
        <p:spPr>
          <a:xfrm>
            <a:off x="2997279" y="123967"/>
            <a:ext cx="1019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MEMBER OF</a:t>
            </a:r>
          </a:p>
        </p:txBody>
      </p:sp>
      <p:pic>
        <p:nvPicPr>
          <p:cNvPr id="9" name="Immagine 8" descr="Immagine che contiene testo, Carattere, bianco, schermata&#10;&#10;Il contenuto generato dall'IA potrebbe non essere corretto.">
            <a:extLst>
              <a:ext uri="{FF2B5EF4-FFF2-40B4-BE49-F238E27FC236}">
                <a16:creationId xmlns:a16="http://schemas.microsoft.com/office/drawing/2014/main" id="{41F6F09C-60A2-9F48-E76E-3C5312ADD2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53" y="162762"/>
            <a:ext cx="3069210" cy="738580"/>
          </a:xfrm>
          <a:prstGeom prst="rect">
            <a:avLst/>
          </a:prstGeom>
        </p:spPr>
      </p:pic>
      <p:pic>
        <p:nvPicPr>
          <p:cNvPr id="10" name="Immagine 9" descr="Immagine che contiene testo, macchina, treppiede, interno&#10;&#10;Descrizione generata automaticamente">
            <a:extLst>
              <a:ext uri="{FF2B5EF4-FFF2-40B4-BE49-F238E27FC236}">
                <a16:creationId xmlns:a16="http://schemas.microsoft.com/office/drawing/2014/main" id="{AA2B8E99-6F38-21CD-984A-5050680E8D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/>
          <a:stretch/>
        </p:blipFill>
        <p:spPr>
          <a:xfrm>
            <a:off x="8609753" y="1091032"/>
            <a:ext cx="2862261" cy="56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813717" y="88901"/>
            <a:ext cx="4737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b="1" dirty="0">
                <a:cs typeface="Times New Roman" panose="02020603050405020304" pitchFamily="18" charset="0"/>
              </a:rPr>
              <a:t>University presentation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 t="7626" r="19960" b="6242"/>
          <a:stretch/>
        </p:blipFill>
        <p:spPr bwMode="auto">
          <a:xfrm>
            <a:off x="126460" y="937708"/>
            <a:ext cx="3464846" cy="400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952496" y="871032"/>
            <a:ext cx="47371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General information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The University of </a:t>
            </a:r>
            <a:r>
              <a:rPr lang="en-US" dirty="0" err="1"/>
              <a:t>Cassino</a:t>
            </a:r>
            <a:r>
              <a:rPr lang="en-US" dirty="0"/>
              <a:t> and Southern Lazio is a public institution founded in 1979.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/>
              <a:t>Unicas</a:t>
            </a:r>
            <a:r>
              <a:rPr lang="en-US" dirty="0"/>
              <a:t> is made of 5 Departments:</a:t>
            </a:r>
          </a:p>
          <a:p>
            <a:pPr marL="541338" indent="-285750">
              <a:buFont typeface="Arial" pitchFamily="34" charset="0"/>
              <a:buChar char="−"/>
            </a:pPr>
            <a:r>
              <a:rPr lang="en-US" dirty="0"/>
              <a:t>Economics and Law </a:t>
            </a:r>
          </a:p>
          <a:p>
            <a:pPr marL="541338" indent="-285750">
              <a:buFont typeface="Arial" pitchFamily="34" charset="0"/>
              <a:buChar char="−"/>
            </a:pPr>
            <a:r>
              <a:rPr lang="en-US" dirty="0"/>
              <a:t>Civil and Mechanical Engineering </a:t>
            </a:r>
          </a:p>
          <a:p>
            <a:pPr marL="541338" indent="-285750">
              <a:buFont typeface="Arial" pitchFamily="34" charset="0"/>
              <a:buChar char="−"/>
            </a:pPr>
            <a:r>
              <a:rPr lang="en-US" dirty="0"/>
              <a:t>Electrical and Information Engineering </a:t>
            </a:r>
          </a:p>
          <a:p>
            <a:pPr marL="541338" indent="-285750">
              <a:buFont typeface="Arial" pitchFamily="34" charset="0"/>
              <a:buChar char="−"/>
            </a:pPr>
            <a:r>
              <a:rPr lang="en-US" dirty="0"/>
              <a:t>Human Arts and Philosophy Human, Society and Health Sciences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/>
              <a:t>Unicas</a:t>
            </a:r>
            <a:r>
              <a:rPr lang="en-US" dirty="0"/>
              <a:t> offers </a:t>
            </a:r>
          </a:p>
          <a:p>
            <a:pPr marL="541338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/>
              <a:t>14 Bachelor’s degree courses in Italian</a:t>
            </a:r>
          </a:p>
          <a:p>
            <a:pPr marL="541338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/>
              <a:t>2 Bachelor’s degree courses in English</a:t>
            </a:r>
          </a:p>
          <a:p>
            <a:pPr marL="541338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/>
              <a:t>18 Master’s degree courses in Italian</a:t>
            </a:r>
          </a:p>
          <a:p>
            <a:pPr marL="541338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/>
              <a:t>5 Master’s degree courses in English</a:t>
            </a:r>
          </a:p>
        </p:txBody>
      </p:sp>
      <p:pic>
        <p:nvPicPr>
          <p:cNvPr id="2" name="Picture 2" descr="Risultati immagini per ingegneria cassino">
            <a:extLst>
              <a:ext uri="{FF2B5EF4-FFF2-40B4-BE49-F238E27FC236}">
                <a16:creationId xmlns:a16="http://schemas.microsoft.com/office/drawing/2014/main" id="{D3389871-A48F-6E0D-E066-D3FB720D8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16" y="871032"/>
            <a:ext cx="2999991" cy="220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ano di sostenibilità - Università degli studi di Cassino e del Lazio  Meridionale">
            <a:extLst>
              <a:ext uri="{FF2B5EF4-FFF2-40B4-BE49-F238E27FC236}">
                <a16:creationId xmlns:a16="http://schemas.microsoft.com/office/drawing/2014/main" id="{BC47C999-1326-326C-0B0F-A0FC136B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15" y="3750351"/>
            <a:ext cx="2999992" cy="22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9795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769106" y="88901"/>
            <a:ext cx="3781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b="1" dirty="0">
                <a:cs typeface="Times New Roman" panose="02020603050405020304" pitchFamily="18" charset="0"/>
              </a:rPr>
              <a:t>Material modelling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CADD7E-DA03-D802-425B-47F428185052}"/>
              </a:ext>
            </a:extLst>
          </p:cNvPr>
          <p:cNvSpPr txBox="1"/>
          <p:nvPr/>
        </p:nvSpPr>
        <p:spPr>
          <a:xfrm>
            <a:off x="142874" y="945832"/>
            <a:ext cx="641032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Material Modelling</a:t>
            </a:r>
            <a:r>
              <a:rPr lang="en-US" sz="2000" dirty="0"/>
              <a:t> is the process of creating and utilizing </a:t>
            </a:r>
            <a:r>
              <a:rPr lang="en-US" sz="2000" b="1" dirty="0"/>
              <a:t>mathematical models</a:t>
            </a:r>
            <a:r>
              <a:rPr lang="en-US" sz="2000" dirty="0"/>
              <a:t> (often expressed through </a:t>
            </a:r>
            <a:r>
              <a:rPr lang="en-US" sz="2000" b="1" dirty="0"/>
              <a:t>constitutive equations</a:t>
            </a:r>
            <a:r>
              <a:rPr lang="en-US" sz="2000" dirty="0"/>
              <a:t>) that describe the mechanical, physical, and/or chemical </a:t>
            </a:r>
            <a:r>
              <a:rPr lang="en-US" sz="2000" b="1" dirty="0"/>
              <a:t>behavior</a:t>
            </a:r>
            <a:r>
              <a:rPr lang="en-US" sz="2000" dirty="0"/>
              <a:t> of engineering materials.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These models are essential for: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Prediction:</a:t>
            </a:r>
            <a:r>
              <a:rPr lang="en-US" dirty="0"/>
              <a:t> Forecasting a material's response (e.g., stress, strain, deformation, failure) under various operational and environmental conditions (temperature, load rate, etc.).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Simulation:</a:t>
            </a:r>
            <a:r>
              <a:rPr lang="en-US" dirty="0"/>
              <a:t> Integrating the material properties into numerical analysis tools, most notably the </a:t>
            </a:r>
            <a:r>
              <a:rPr lang="en-US" b="1" dirty="0"/>
              <a:t>Finite Element Method (FEM)</a:t>
            </a:r>
            <a:r>
              <a:rPr lang="en-US" dirty="0"/>
              <a:t>, to simulate and optimize complex engineering structures and products.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Design:</a:t>
            </a:r>
            <a:r>
              <a:rPr lang="en-US" dirty="0"/>
              <a:t> Providing the necessary input for engineers to select the right material, define safe operating limits, and ensure the structural integrity of components.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C698029-961D-17DC-9F51-D38294B4FA57}"/>
              </a:ext>
            </a:extLst>
          </p:cNvPr>
          <p:cNvSpPr txBox="1"/>
          <p:nvPr/>
        </p:nvSpPr>
        <p:spPr>
          <a:xfrm>
            <a:off x="7219951" y="5300870"/>
            <a:ext cx="4667250" cy="1200329"/>
          </a:xfrm>
          <a:prstGeom prst="rect">
            <a:avLst/>
          </a:prstGeom>
          <a:solidFill>
            <a:srgbClr val="193782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/>
              <a:t>Material modelling forms a crucial loop with testing: testing provides the data to calibrate (Parameter Identification) the mathematical Models, which are then used for Simulation.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62A2F7C-68C2-7AF1-F859-A9C3B1C19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081" y="1073813"/>
            <a:ext cx="4910989" cy="39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8472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770984" y="88901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b="1" dirty="0">
                <a:cs typeface="Times New Roman" panose="02020603050405020304" pitchFamily="18" charset="0"/>
              </a:rPr>
              <a:t>Study course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70223" y="1077948"/>
            <a:ext cx="9950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For BA and MA students of engineering, e.g. mechanical engineering, civil engineering, plastics engineering, industrial engineering; PhD students upon request. 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7719ED7-8FF8-5370-0F49-A431A5AEE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923647"/>
              </p:ext>
            </p:extLst>
          </p:nvPr>
        </p:nvGraphicFramePr>
        <p:xfrm>
          <a:off x="338137" y="2194561"/>
          <a:ext cx="6651675" cy="2377440"/>
        </p:xfrm>
        <a:graphic>
          <a:graphicData uri="http://schemas.openxmlformats.org/drawingml/2006/table">
            <a:tbl>
              <a:tblPr/>
              <a:tblGrid>
                <a:gridCol w="1971675">
                  <a:extLst>
                    <a:ext uri="{9D8B030D-6E8A-4147-A177-3AD203B41FA5}">
                      <a16:colId xmlns:a16="http://schemas.microsoft.com/office/drawing/2014/main" val="1757877303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992629677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6510454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sz="1800" b="1" dirty="0">
                          <a:solidFill>
                            <a:srgbClr val="1F1F1F"/>
                          </a:solidFill>
                          <a:effectLst/>
                          <a:latin typeface="+mj-lt"/>
                        </a:rPr>
                        <a:t>PHASE</a:t>
                      </a:r>
                      <a:endParaRPr lang="en-GB" sz="1800" dirty="0">
                        <a:solidFill>
                          <a:srgbClr val="1F1F1F"/>
                        </a:solidFill>
                        <a:effectLst/>
                        <a:latin typeface="+mj-lt"/>
                      </a:endParaRPr>
                    </a:p>
                  </a:txBody>
                  <a:tcPr marL="114300" marR="114300" marT="76200" marB="76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4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sz="1800" b="1" dirty="0">
                          <a:solidFill>
                            <a:srgbClr val="1F1F1F"/>
                          </a:solidFill>
                          <a:effectLst/>
                          <a:latin typeface="+mj-lt"/>
                        </a:rPr>
                        <a:t>DATES</a:t>
                      </a:r>
                      <a:endParaRPr lang="en-GB" sz="1800" dirty="0">
                        <a:solidFill>
                          <a:srgbClr val="1F1F1F"/>
                        </a:solidFill>
                        <a:effectLst/>
                        <a:latin typeface="+mj-lt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4E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sz="1800" b="1" dirty="0">
                          <a:solidFill>
                            <a:srgbClr val="1F1F1F"/>
                          </a:solidFill>
                          <a:effectLst/>
                          <a:latin typeface="+mj-lt"/>
                        </a:rPr>
                        <a:t>DETAILS</a:t>
                      </a:r>
                      <a:endParaRPr lang="en-GB" sz="1800" dirty="0">
                        <a:solidFill>
                          <a:srgbClr val="1F1F1F"/>
                        </a:solidFill>
                        <a:effectLst/>
                        <a:latin typeface="+mj-lt"/>
                      </a:endParaRP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38501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sz="1800" b="1" dirty="0">
                          <a:solidFill>
                            <a:srgbClr val="1F1F1F"/>
                          </a:solidFill>
                          <a:effectLst/>
                          <a:latin typeface="+mj-lt"/>
                        </a:rPr>
                        <a:t>ONLINE LECTURES</a:t>
                      </a:r>
                      <a:endParaRPr lang="en-GB" sz="1800" dirty="0">
                        <a:solidFill>
                          <a:srgbClr val="1F1F1F"/>
                        </a:solidFill>
                        <a:effectLst/>
                        <a:latin typeface="+mj-lt"/>
                      </a:endParaRPr>
                    </a:p>
                  </a:txBody>
                  <a:tcPr marL="114300" marR="114300" marT="76200" marB="76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sz="1800" b="0" dirty="0">
                          <a:solidFill>
                            <a:srgbClr val="1F1F1F"/>
                          </a:solidFill>
                          <a:effectLst/>
                          <a:latin typeface="+mj-lt"/>
                        </a:rPr>
                        <a:t>FROM 09-03-2026 TO 15-06-2026</a:t>
                      </a: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sz="1800" dirty="0">
                          <a:solidFill>
                            <a:srgbClr val="1F1F1F"/>
                          </a:solidFill>
                          <a:effectLst/>
                          <a:latin typeface="+mj-lt"/>
                        </a:rPr>
                        <a:t>Each Monday for 90 min 17:00 - 18:30 (CET) </a:t>
                      </a: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2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sz="1800" b="1" dirty="0">
                          <a:solidFill>
                            <a:srgbClr val="1F1F1F"/>
                          </a:solidFill>
                          <a:effectLst/>
                          <a:latin typeface="+mj-lt"/>
                        </a:rPr>
                        <a:t>INTENSIVE WEEK IN CASSINO</a:t>
                      </a:r>
                      <a:endParaRPr lang="en-GB" sz="1800" dirty="0">
                        <a:solidFill>
                          <a:srgbClr val="1F1F1F"/>
                        </a:solidFill>
                        <a:effectLst/>
                        <a:latin typeface="+mj-lt"/>
                      </a:endParaRPr>
                    </a:p>
                  </a:txBody>
                  <a:tcPr marL="114300" marR="114300" marT="76200" marB="762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sz="1800" b="0" dirty="0">
                          <a:solidFill>
                            <a:srgbClr val="1F1F1F"/>
                          </a:solidFill>
                          <a:effectLst/>
                          <a:latin typeface="+mj-lt"/>
                        </a:rPr>
                        <a:t>FROM 29-06-2026 TO 03-07-2026</a:t>
                      </a: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sz="1800" dirty="0">
                          <a:solidFill>
                            <a:srgbClr val="1F1F1F"/>
                          </a:solidFill>
                          <a:effectLst/>
                          <a:latin typeface="+mj-lt"/>
                        </a:rPr>
                        <a:t>On-site activities, Labs, and/or Field Trips</a:t>
                      </a:r>
                    </a:p>
                  </a:txBody>
                  <a:tcPr marL="114300" marR="1143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8740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D191DF-57EE-F51F-E166-4AD7AEB04712}"/>
              </a:ext>
            </a:extLst>
          </p:cNvPr>
          <p:cNvSpPr txBox="1"/>
          <p:nvPr/>
        </p:nvSpPr>
        <p:spPr>
          <a:xfrm>
            <a:off x="8960237" y="2223984"/>
            <a:ext cx="1590675" cy="646331"/>
          </a:xfrm>
          <a:prstGeom prst="rect">
            <a:avLst/>
          </a:prstGeom>
          <a:solidFill>
            <a:srgbClr val="193782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just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b="1" dirty="0"/>
              <a:t>6 ECTS will be granted.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82A25E-92F8-9D9A-0D14-CEB5161D0128}"/>
              </a:ext>
            </a:extLst>
          </p:cNvPr>
          <p:cNvSpPr txBox="1"/>
          <p:nvPr/>
        </p:nvSpPr>
        <p:spPr>
          <a:xfrm>
            <a:off x="7637857" y="3399785"/>
            <a:ext cx="4469608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800" b="1" dirty="0"/>
              <a:t>Finances &amp; Costs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Travel and accommodation costs need to be covered by the Erasmus+ scholarship provided by the sending institution.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Activities carried out in Cassino will be offered by UNICAS.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No fees for the BIP will be charged.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44E2DE4-6094-55C2-46B7-A03D1C2BA9D4}"/>
              </a:ext>
            </a:extLst>
          </p:cNvPr>
          <p:cNvSpPr txBox="1"/>
          <p:nvPr/>
        </p:nvSpPr>
        <p:spPr>
          <a:xfrm>
            <a:off x="338137" y="4808430"/>
            <a:ext cx="9950102" cy="132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50" dirty="0"/>
              <a:t>Language: English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50" dirty="0"/>
              <a:t>Evaluation: homework, technical report, final presentation, exam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50" dirty="0"/>
              <a:t>Minimum of 15 international participants</a:t>
            </a:r>
            <a:endParaRPr lang="en-GB" sz="1850" dirty="0"/>
          </a:p>
        </p:txBody>
      </p:sp>
    </p:spTree>
    <p:extLst>
      <p:ext uri="{BB962C8B-B14F-4D97-AF65-F5344CB8AC3E}">
        <p14:creationId xmlns:p14="http://schemas.microsoft.com/office/powerpoint/2010/main" val="189975332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07102" y="88901"/>
            <a:ext cx="3143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b="1" dirty="0">
                <a:cs typeface="Times New Roman" panose="02020603050405020304" pitchFamily="18" charset="0"/>
              </a:rPr>
              <a:t>Online lectures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0FB5301-0632-12C7-9AE1-38126ED01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01758"/>
              </p:ext>
            </p:extLst>
          </p:nvPr>
        </p:nvGraphicFramePr>
        <p:xfrm>
          <a:off x="232254" y="307435"/>
          <a:ext cx="6244746" cy="624313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24833">
                  <a:extLst>
                    <a:ext uri="{9D8B030D-6E8A-4147-A177-3AD203B41FA5}">
                      <a16:colId xmlns:a16="http://schemas.microsoft.com/office/drawing/2014/main" val="3163882031"/>
                    </a:ext>
                  </a:extLst>
                </a:gridCol>
                <a:gridCol w="1122242">
                  <a:extLst>
                    <a:ext uri="{9D8B030D-6E8A-4147-A177-3AD203B41FA5}">
                      <a16:colId xmlns:a16="http://schemas.microsoft.com/office/drawing/2014/main" val="3822410891"/>
                    </a:ext>
                  </a:extLst>
                </a:gridCol>
                <a:gridCol w="4697671">
                  <a:extLst>
                    <a:ext uri="{9D8B030D-6E8A-4147-A177-3AD203B41FA5}">
                      <a16:colId xmlns:a16="http://schemas.microsoft.com/office/drawing/2014/main" val="1054612562"/>
                    </a:ext>
                  </a:extLst>
                </a:gridCol>
              </a:tblGrid>
              <a:tr h="10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No.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Date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Topic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402154591"/>
                  </a:ext>
                </a:extLst>
              </a:tr>
              <a:tr h="456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09.03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7000"/>
                        </a:lnSpc>
                        <a:buNone/>
                      </a:pPr>
                      <a:r>
                        <a:rPr lang="en-US" sz="1000" kern="100" dirty="0">
                          <a:effectLst/>
                        </a:rPr>
                        <a:t>Preliminary meeting – Organization of the course</a:t>
                      </a:r>
                      <a:endParaRPr lang="it-IT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kern="100" dirty="0">
                          <a:effectLst/>
                        </a:rPr>
                        <a:t>Introduction to Material Modelling – Testing and Parameter Identification</a:t>
                      </a:r>
                      <a:endParaRPr lang="it-IT" sz="1000" dirty="0">
                        <a:effectLst/>
                      </a:endParaRPr>
                    </a:p>
                    <a:p>
                      <a:pPr marL="447675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1.1. Motivation of the course</a:t>
                      </a:r>
                      <a:br>
                        <a:rPr lang="en-US" sz="1000" kern="100" dirty="0">
                          <a:effectLst/>
                        </a:rPr>
                      </a:br>
                      <a:r>
                        <a:rPr lang="en-US" sz="1000" kern="100" dirty="0">
                          <a:effectLst/>
                        </a:rPr>
                        <a:t>1.2. Numerical analysis of components and structures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2583305370"/>
                  </a:ext>
                </a:extLst>
              </a:tr>
              <a:tr h="10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16.03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2"/>
                      </a:pPr>
                      <a:r>
                        <a:rPr lang="en-US" sz="1000" kern="100" dirty="0">
                          <a:effectLst/>
                        </a:rPr>
                        <a:t>Classification of Materials and Loading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2560672463"/>
                  </a:ext>
                </a:extLst>
              </a:tr>
              <a:tr h="436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23.03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3"/>
                      </a:pPr>
                      <a:r>
                        <a:rPr lang="en-US" sz="1000" kern="100" dirty="0">
                          <a:effectLst/>
                        </a:rPr>
                        <a:t>Material Properties and Structure of Materials 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3.1 Strength and deformability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3.2 Material properties at static and dynamic loading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3.3 Material properties at cyclic loading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2131788667"/>
                  </a:ext>
                </a:extLst>
              </a:tr>
              <a:tr h="436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30.03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4"/>
                      </a:pPr>
                      <a:r>
                        <a:rPr lang="en-US" sz="1000" kern="100" dirty="0">
                          <a:effectLst/>
                        </a:rPr>
                        <a:t>Experimental Testing of Materials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4.1 Testing methods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4.2 Standard tests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4.3 Non-standard tests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216630584"/>
                  </a:ext>
                </a:extLst>
              </a:tr>
              <a:tr h="10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06.04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Catholic Easter (Holiday)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3695926346"/>
                  </a:ext>
                </a:extLst>
              </a:tr>
              <a:tr h="326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13.04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5"/>
                      </a:pPr>
                      <a:r>
                        <a:rPr lang="en-US" sz="1000" kern="100" dirty="0">
                          <a:effectLst/>
                        </a:rPr>
                        <a:t>Base Material Models and Parameters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5.1 Introduction to Python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5.2 Elasticity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2271207690"/>
                  </a:ext>
                </a:extLst>
              </a:tr>
              <a:tr h="436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20.04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6"/>
                      </a:pPr>
                      <a:r>
                        <a:rPr lang="en-US" sz="1000" kern="100" dirty="0">
                          <a:effectLst/>
                        </a:rPr>
                        <a:t>Base Material Models and Parameters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6.1 Viscoelasticity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6.2 </a:t>
                      </a:r>
                      <a:r>
                        <a:rPr lang="en-US" sz="1000" kern="100" dirty="0" err="1">
                          <a:effectLst/>
                        </a:rPr>
                        <a:t>Elastoplasticity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6.3 Viscoplasticity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325019854"/>
                  </a:ext>
                </a:extLst>
              </a:tr>
              <a:tr h="326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27.04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7"/>
                      </a:pPr>
                      <a:r>
                        <a:rPr lang="en-US" sz="1000" kern="100" dirty="0">
                          <a:effectLst/>
                        </a:rPr>
                        <a:t>Material Modelling and Parameter Identification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7.1 Strategies for parameter identification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7.2 Selection of material models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3935129167"/>
                  </a:ext>
                </a:extLst>
              </a:tr>
              <a:tr h="326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8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04.05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8"/>
                      </a:pPr>
                      <a:r>
                        <a:rPr lang="en-US" sz="1000" kern="100" dirty="0">
                          <a:effectLst/>
                        </a:rPr>
                        <a:t>FEM and Parameter Identification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buFont typeface="+mj-lt"/>
                        <a:buNone/>
                        <a:tabLst>
                          <a:tab pos="419735" algn="l"/>
                        </a:tabLst>
                      </a:pPr>
                      <a:r>
                        <a:rPr lang="en-GB" sz="1000" kern="100" dirty="0">
                          <a:effectLst/>
                        </a:rPr>
                        <a:t>8.1 Material models in FEM program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8.2 Examples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1025268843"/>
                  </a:ext>
                </a:extLst>
              </a:tr>
              <a:tr h="326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9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11.05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9"/>
                      </a:pPr>
                      <a:r>
                        <a:rPr lang="en-US" sz="1000" kern="100" dirty="0">
                          <a:effectLst/>
                        </a:rPr>
                        <a:t>Application to different Materials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buFont typeface="+mj-lt"/>
                        <a:buNone/>
                        <a:tabLst>
                          <a:tab pos="599440" algn="l"/>
                        </a:tabLst>
                      </a:pPr>
                      <a:r>
                        <a:rPr lang="en-US" sz="1000" kern="100" dirty="0">
                          <a:effectLst/>
                        </a:rPr>
                        <a:t>9.1 Fabrics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599440" algn="l"/>
                        </a:tabLst>
                      </a:pPr>
                      <a:r>
                        <a:rPr lang="en-US" sz="1000" kern="100" dirty="0">
                          <a:effectLst/>
                        </a:rPr>
                        <a:t>9.2 Composites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1997827463"/>
                  </a:ext>
                </a:extLst>
              </a:tr>
              <a:tr h="21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10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18.05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000" kern="100" dirty="0">
                          <a:effectLst/>
                        </a:rPr>
                        <a:t>9.3 Metals I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1000" kern="100" dirty="0">
                          <a:effectLst/>
                        </a:rPr>
                        <a:t>9.4 Wood and plywood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4008175393"/>
                  </a:ext>
                </a:extLst>
              </a:tr>
              <a:tr h="10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25.05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250440" algn="l"/>
                          <a:tab pos="232664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000" kern="100" dirty="0">
                          <a:effectLst/>
                        </a:rPr>
                        <a:t>Catholic Pentecost (Holiday)</a:t>
                      </a:r>
                      <a:endParaRPr lang="it-IT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2696872549"/>
                  </a:ext>
                </a:extLst>
              </a:tr>
              <a:tr h="326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11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01.06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9.5 Plastics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9.6 Glass</a:t>
                      </a:r>
                      <a:endParaRPr lang="it-IT" sz="1000" dirty="0">
                        <a:effectLst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9.7 Bones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4179713048"/>
                  </a:ext>
                </a:extLst>
              </a:tr>
              <a:tr h="10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12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08.06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000" kern="100" dirty="0">
                          <a:effectLst/>
                        </a:rPr>
                        <a:t>9.8 Textile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3848897541"/>
                  </a:ext>
                </a:extLst>
              </a:tr>
              <a:tr h="10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13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15.06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10. Summary and Outlook, Preparation for intensive week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194" marR="42194" marT="0" marB="0"/>
                </a:tc>
                <a:extLst>
                  <a:ext uri="{0D108BD9-81ED-4DB2-BD59-A6C34878D82A}">
                    <a16:rowId xmlns:a16="http://schemas.microsoft.com/office/drawing/2014/main" val="981366712"/>
                  </a:ext>
                </a:extLst>
              </a:tr>
            </a:tbl>
          </a:graphicData>
        </a:graphic>
      </p:graphicFrame>
      <p:pic>
        <p:nvPicPr>
          <p:cNvPr id="7" name="Immagine 6" descr="Immagine che contiene macchina, interno, Macchina utensile, acciaio&#10;&#10;Il contenuto generato dall'IA potrebbe non essere corretto.">
            <a:extLst>
              <a:ext uri="{FF2B5EF4-FFF2-40B4-BE49-F238E27FC236}">
                <a16:creationId xmlns:a16="http://schemas.microsoft.com/office/drawing/2014/main" id="{473C3BAC-1B47-9A27-C2FD-DBA2FEA48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75" y="1752599"/>
            <a:ext cx="48641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5217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76031" y="88901"/>
            <a:ext cx="307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b="1" dirty="0">
                <a:cs typeface="Times New Roman" panose="02020603050405020304" pitchFamily="18" charset="0"/>
              </a:rPr>
              <a:t>Intensive week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0685D7-95F8-754A-7A1A-C58426CB2AA4}"/>
              </a:ext>
            </a:extLst>
          </p:cNvPr>
          <p:cNvSpPr txBox="1"/>
          <p:nvPr/>
        </p:nvSpPr>
        <p:spPr>
          <a:xfrm>
            <a:off x="513179" y="1283747"/>
            <a:ext cx="609600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t-IT" sz="1800" b="0" i="0" u="none" strike="noStrike" baseline="0" dirty="0" err="1">
                <a:solidFill>
                  <a:srgbClr val="000000"/>
                </a:solidFill>
                <a:latin typeface="+mj-lt"/>
              </a:rPr>
              <a:t>Experimental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+mj-lt"/>
              </a:rPr>
              <a:t> testing @ UNICAS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+mj-lt"/>
              </a:rPr>
              <a:t>Laboratories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tatic and dynamic tests with metals, plastics, additive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anufactured materials, composites, etc.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Presentation of UNICAS + visits at laboratories and research facilities in the mechanical field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t-IT" sz="1800" b="0" i="0" u="none" strike="noStrike" baseline="0" dirty="0" err="1">
                <a:solidFill>
                  <a:srgbClr val="000000"/>
                </a:solidFill>
                <a:latin typeface="+mj-lt"/>
              </a:rPr>
              <a:t>Excursions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+mj-lt"/>
              </a:rPr>
              <a:t> (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+mj-lt"/>
              </a:rPr>
              <a:t>suggestions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+mj-lt"/>
              </a:rPr>
              <a:t>) </a:t>
            </a:r>
          </a:p>
          <a:p>
            <a:pPr marL="71437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+mj-lt"/>
              </a:rPr>
              <a:t>CIRA 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Italian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Aerospace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Research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Centre</a:t>
            </a:r>
          </a:p>
          <a:p>
            <a:pPr marL="71437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 err="1">
                <a:solidFill>
                  <a:srgbClr val="000000"/>
                </a:solidFill>
                <a:latin typeface="+mj-lt"/>
              </a:rPr>
              <a:t>Stellantis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+mj-lt"/>
              </a:rPr>
              <a:t>plant</a:t>
            </a:r>
            <a:endParaRPr lang="it-IT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71437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+mj-lt"/>
              </a:rPr>
              <a:t>SKF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plant</a:t>
            </a:r>
            <a:endParaRPr lang="it-IT" dirty="0">
              <a:solidFill>
                <a:srgbClr val="000000"/>
              </a:solidFill>
              <a:latin typeface="+mj-lt"/>
            </a:endParaRPr>
          </a:p>
          <a:p>
            <a:pPr marL="714375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+mj-lt"/>
              </a:rPr>
              <a:t>Montecassino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+mj-lt"/>
              </a:rPr>
              <a:t>abbey</a:t>
            </a:r>
            <a:endParaRPr lang="it-IT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+mj-lt"/>
              </a:rPr>
              <a:t>Social event </a:t>
            </a:r>
            <a:endParaRPr lang="it-IT" dirty="0">
              <a:latin typeface="+mj-lt"/>
            </a:endParaRPr>
          </a:p>
        </p:txBody>
      </p:sp>
      <p:pic>
        <p:nvPicPr>
          <p:cNvPr id="3074" name="Picture 2" descr="Cassino – Per il caro energia si ferma anche la SKF, dal 21 al 26 novembre.  Un ulteriore e significativo campanello d'allarme per il territorio - Radio  Cassino">
            <a:extLst>
              <a:ext uri="{FF2B5EF4-FFF2-40B4-BE49-F238E27FC236}">
                <a16:creationId xmlns:a16="http://schemas.microsoft.com/office/drawing/2014/main" id="{74532CFB-8730-A398-B284-6F28377B1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16912" r="7847" b="11998"/>
          <a:stretch>
            <a:fillRect/>
          </a:stretch>
        </p:blipFill>
        <p:spPr bwMode="auto">
          <a:xfrm>
            <a:off x="8506465" y="967292"/>
            <a:ext cx="3242577" cy="17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puaonline.com - Capua: Osservazione della Terra: nasce la partnership tra  INGV e CIRA per attività di ricerca e sviluppo di applicazioni innovative">
            <a:extLst>
              <a:ext uri="{FF2B5EF4-FFF2-40B4-BE49-F238E27FC236}">
                <a16:creationId xmlns:a16="http://schemas.microsoft.com/office/drawing/2014/main" id="{057A8717-4D53-A511-9834-B8D835DFF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65" y="1947426"/>
            <a:ext cx="3262001" cy="188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ellantis, Cassino: il futuro è elettrico, ma la strada è ancora lunga -  MotorisuMotori.it">
            <a:extLst>
              <a:ext uri="{FF2B5EF4-FFF2-40B4-BE49-F238E27FC236}">
                <a16:creationId xmlns:a16="http://schemas.microsoft.com/office/drawing/2014/main" id="{0D36108A-9802-74A9-17CB-38C69BBD8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8" b="21103"/>
          <a:stretch>
            <a:fillRect/>
          </a:stretch>
        </p:blipFill>
        <p:spPr bwMode="auto">
          <a:xfrm>
            <a:off x="8725540" y="3435719"/>
            <a:ext cx="3242577" cy="19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isita Montecassino - Abbazia di Montecassino">
            <a:extLst>
              <a:ext uri="{FF2B5EF4-FFF2-40B4-BE49-F238E27FC236}">
                <a16:creationId xmlns:a16="http://schemas.microsoft.com/office/drawing/2014/main" id="{20338E25-E849-FB13-64AE-A641AC25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45" y="4238626"/>
            <a:ext cx="4431468" cy="23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DA9A250-211D-D2C0-D715-D64355172BD9}"/>
              </a:ext>
            </a:extLst>
          </p:cNvPr>
          <p:cNvSpPr txBox="1"/>
          <p:nvPr/>
        </p:nvSpPr>
        <p:spPr>
          <a:xfrm>
            <a:off x="808454" y="5663687"/>
            <a:ext cx="2125246" cy="646331"/>
          </a:xfrm>
          <a:prstGeom prst="rect">
            <a:avLst/>
          </a:prstGeom>
          <a:solidFill>
            <a:srgbClr val="193782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just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FROM 29-06-2026 TO 03-07-2026</a:t>
            </a:r>
          </a:p>
        </p:txBody>
      </p:sp>
    </p:spTree>
    <p:extLst>
      <p:ext uri="{BB962C8B-B14F-4D97-AF65-F5344CB8AC3E}">
        <p14:creationId xmlns:p14="http://schemas.microsoft.com/office/powerpoint/2010/main" val="418228146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948E60D-1337-E2E9-5428-87CEE73A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443" y="2526114"/>
            <a:ext cx="819907" cy="81990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528931" y="88901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b="1" dirty="0">
                <a:cs typeface="Times New Roman" panose="02020603050405020304" pitchFamily="18" charset="0"/>
              </a:rPr>
              <a:t>Teaching team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BFF31C-8C07-D420-331C-FE50ABE39C68}"/>
              </a:ext>
            </a:extLst>
          </p:cNvPr>
          <p:cNvSpPr txBox="1"/>
          <p:nvPr/>
        </p:nvSpPr>
        <p:spPr>
          <a:xfrm>
            <a:off x="1295400" y="1143297"/>
            <a:ext cx="43243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Prof.PhD.Eng</a:t>
            </a:r>
            <a:r>
              <a:rPr lang="de-DE" dirty="0"/>
              <a:t>. Thomas PYTTEL</a:t>
            </a:r>
          </a:p>
          <a:p>
            <a:r>
              <a:rPr lang="de-DE" sz="1600" dirty="0"/>
              <a:t>thomas.pyttel@m.thm.de</a:t>
            </a:r>
          </a:p>
          <a:p>
            <a:r>
              <a:rPr lang="de-DE" sz="1600" dirty="0"/>
              <a:t>Technische Hochschule Mittelhessen</a:t>
            </a:r>
            <a:endParaRPr lang="it-IT" sz="1600" dirty="0"/>
          </a:p>
        </p:txBody>
      </p:sp>
      <p:pic>
        <p:nvPicPr>
          <p:cNvPr id="4098" name="Picture 2" descr="Prof. Dr.-Ing. Thomas Pyttel, (Py)">
            <a:extLst>
              <a:ext uri="{FF2B5EF4-FFF2-40B4-BE49-F238E27FC236}">
                <a16:creationId xmlns:a16="http://schemas.microsoft.com/office/drawing/2014/main" id="{D8A0E436-5329-AC1A-BF50-EA0B8C20C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8" y="990897"/>
            <a:ext cx="94181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chnische Mechanik - Aufgaben und Formeln">
            <a:extLst>
              <a:ext uri="{FF2B5EF4-FFF2-40B4-BE49-F238E27FC236}">
                <a16:creationId xmlns:a16="http://schemas.microsoft.com/office/drawing/2014/main" id="{6BCE8051-0E36-8F20-2CDA-A94DB087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990897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DC2331-D679-7FFE-9EA1-47E6BCCBBB15}"/>
              </a:ext>
            </a:extLst>
          </p:cNvPr>
          <p:cNvSpPr txBox="1"/>
          <p:nvPr/>
        </p:nvSpPr>
        <p:spPr>
          <a:xfrm>
            <a:off x="7800975" y="1089826"/>
            <a:ext cx="37814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Prof.PhD.Eng</a:t>
            </a:r>
            <a:r>
              <a:rPr lang="it-IT" dirty="0"/>
              <a:t>. </a:t>
            </a:r>
            <a:r>
              <a:rPr lang="it-IT" dirty="0" err="1"/>
              <a:t>Brita</a:t>
            </a:r>
            <a:r>
              <a:rPr lang="it-IT" dirty="0"/>
              <a:t> PYTTEL</a:t>
            </a:r>
          </a:p>
          <a:p>
            <a:r>
              <a:rPr lang="it-IT" sz="1600" dirty="0"/>
              <a:t>brita.pyttel@h-da.de</a:t>
            </a:r>
          </a:p>
          <a:p>
            <a:r>
              <a:rPr lang="it-IT" sz="1600" dirty="0" err="1"/>
              <a:t>Hochschule</a:t>
            </a:r>
            <a:r>
              <a:rPr lang="it-IT" sz="1600" dirty="0"/>
              <a:t> Darmstadt</a:t>
            </a:r>
          </a:p>
        </p:txBody>
      </p:sp>
      <p:pic>
        <p:nvPicPr>
          <p:cNvPr id="4102" name="Picture 6" descr="Cristian Dudescu">
            <a:extLst>
              <a:ext uri="{FF2B5EF4-FFF2-40B4-BE49-F238E27FC236}">
                <a16:creationId xmlns:a16="http://schemas.microsoft.com/office/drawing/2014/main" id="{58631A8A-0E7C-D590-6E6D-02300B84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8" y="2296654"/>
            <a:ext cx="1131666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49952A-4A7B-FA32-8088-32025614AAD7}"/>
              </a:ext>
            </a:extLst>
          </p:cNvPr>
          <p:cNvSpPr txBox="1"/>
          <p:nvPr/>
        </p:nvSpPr>
        <p:spPr>
          <a:xfrm>
            <a:off x="1458675" y="2460480"/>
            <a:ext cx="4191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Prof.PhD.Eng</a:t>
            </a:r>
            <a:r>
              <a:rPr lang="en-US" dirty="0"/>
              <a:t>. Cristian DUDESCU</a:t>
            </a:r>
          </a:p>
          <a:p>
            <a:r>
              <a:rPr lang="en-US" sz="1600" dirty="0"/>
              <a:t>mircea.dudescu@rezi.utcluj.ro</a:t>
            </a:r>
          </a:p>
          <a:p>
            <a:r>
              <a:rPr lang="en-US" sz="1600" dirty="0"/>
              <a:t>Technical University of Cluj-Napoca</a:t>
            </a:r>
            <a:endParaRPr lang="it-IT" sz="1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3FF05BF-0186-0A43-6A60-6ED1BB6D69FB}"/>
              </a:ext>
            </a:extLst>
          </p:cNvPr>
          <p:cNvSpPr txBox="1"/>
          <p:nvPr/>
        </p:nvSpPr>
        <p:spPr>
          <a:xfrm>
            <a:off x="7800975" y="2567025"/>
            <a:ext cx="42862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Lect.PhD.Eng</a:t>
            </a:r>
            <a:r>
              <a:rPr lang="en-US" dirty="0"/>
              <a:t>. Radu CHIOREAN</a:t>
            </a:r>
          </a:p>
          <a:p>
            <a:r>
              <a:rPr lang="en-US" sz="1600" dirty="0"/>
              <a:t>radu.chiorean@rezi.utcluj.ro</a:t>
            </a:r>
          </a:p>
          <a:p>
            <a:r>
              <a:rPr lang="en-US" sz="1600" dirty="0"/>
              <a:t>Technical University of Cluj-Napoca</a:t>
            </a:r>
            <a:endParaRPr lang="it-IT" sz="1600" dirty="0"/>
          </a:p>
        </p:txBody>
      </p:sp>
      <p:pic>
        <p:nvPicPr>
          <p:cNvPr id="4104" name="Picture 8" descr="Radu Stefan CHIOREAN | Professor (Assistant) | PhD. Eng. | Technical  University of Cluj-Napoca, Cluj-Napoca | UT Cluj | Faculty of Mechanical  Engineering | Research profile">
            <a:extLst>
              <a:ext uri="{FF2B5EF4-FFF2-40B4-BE49-F238E27FC236}">
                <a16:creationId xmlns:a16="http://schemas.microsoft.com/office/drawing/2014/main" id="{FD53F671-B797-24DA-8166-0DEE7C682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29665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00EB1A5-A3CC-A925-1016-B71B226BFCBF}"/>
              </a:ext>
            </a:extLst>
          </p:cNvPr>
          <p:cNvSpPr txBox="1"/>
          <p:nvPr/>
        </p:nvSpPr>
        <p:spPr>
          <a:xfrm>
            <a:off x="1437608" y="3798458"/>
            <a:ext cx="39481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/>
            </a:lvl1pPr>
          </a:lstStyle>
          <a:p>
            <a:r>
              <a:rPr lang="en-US" sz="1800" dirty="0" err="1"/>
              <a:t>Prof.PhD.Eng</a:t>
            </a:r>
            <a:r>
              <a:rPr lang="en-US" sz="1800" dirty="0"/>
              <a:t>. Abel CHEROUAT</a:t>
            </a:r>
          </a:p>
          <a:p>
            <a:r>
              <a:rPr lang="en-US" sz="1600" dirty="0"/>
              <a:t>abel.cherouat@utt.fr</a:t>
            </a:r>
          </a:p>
          <a:p>
            <a:r>
              <a:rPr lang="en-US" sz="1600" dirty="0"/>
              <a:t>University of Technology of Troyes</a:t>
            </a:r>
            <a:endParaRPr lang="it-IT" sz="1600" dirty="0"/>
          </a:p>
        </p:txBody>
      </p:sp>
      <p:pic>
        <p:nvPicPr>
          <p:cNvPr id="4106" name="Picture 10" descr="Our Team | SSHMC">
            <a:extLst>
              <a:ext uri="{FF2B5EF4-FFF2-40B4-BE49-F238E27FC236}">
                <a16:creationId xmlns:a16="http://schemas.microsoft.com/office/drawing/2014/main" id="{45A7DFFE-95C3-55D4-43BC-16EFF39C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8" y="372127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 descr="Immagine che contiene Viso umano, vestiti, persona, sorriso&#10;&#10;Il contenuto generato dall'IA potrebbe non essere corretto.">
            <a:extLst>
              <a:ext uri="{FF2B5EF4-FFF2-40B4-BE49-F238E27FC236}">
                <a16:creationId xmlns:a16="http://schemas.microsoft.com/office/drawing/2014/main" id="{5FA6FFE3-80BE-F762-F5B8-4DD8B92D4A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07" y="5237103"/>
            <a:ext cx="1260000" cy="126000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764959C-74F0-B1C4-BD39-BBE4122F6DE3}"/>
              </a:ext>
            </a:extLst>
          </p:cNvPr>
          <p:cNvSpPr txBox="1"/>
          <p:nvPr/>
        </p:nvSpPr>
        <p:spPr>
          <a:xfrm>
            <a:off x="4733924" y="5368549"/>
            <a:ext cx="45053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/>
            </a:lvl1pPr>
          </a:lstStyle>
          <a:p>
            <a:r>
              <a:rPr lang="en-US" sz="1800" dirty="0" err="1"/>
              <a:t>Ass.Prof.PhD.Eng</a:t>
            </a:r>
            <a:r>
              <a:rPr lang="en-US" sz="1800" dirty="0"/>
              <a:t>. Costanzo BELLINI</a:t>
            </a:r>
          </a:p>
          <a:p>
            <a:r>
              <a:rPr lang="en-US" sz="1600" dirty="0"/>
              <a:t>costanzo.bellini@unicas.it</a:t>
            </a:r>
          </a:p>
          <a:p>
            <a:r>
              <a:rPr lang="en-US" sz="1600" dirty="0"/>
              <a:t>University of Cassino and Southern Lazio</a:t>
            </a:r>
            <a:endParaRPr lang="it-IT" sz="1600" dirty="0"/>
          </a:p>
        </p:txBody>
      </p:sp>
      <p:pic>
        <p:nvPicPr>
          <p:cNvPr id="4" name="Picture 16" descr="A person wearing glasses and a blue shirt&#10;&#10;AI-generated content may be incorrect.">
            <a:extLst>
              <a:ext uri="{FF2B5EF4-FFF2-40B4-BE49-F238E27FC236}">
                <a16:creationId xmlns:a16="http://schemas.microsoft.com/office/drawing/2014/main" id="{02ED10C5-B8CF-8EDC-4ADF-72E49E85F15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9015" r="-1709" b="24317"/>
          <a:stretch>
            <a:fillRect/>
          </a:stretch>
        </p:blipFill>
        <p:spPr>
          <a:xfrm>
            <a:off x="6286500" y="3721271"/>
            <a:ext cx="1260000" cy="126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3FF861-76DA-06E3-3AE2-660F2EDF5052}"/>
              </a:ext>
            </a:extLst>
          </p:cNvPr>
          <p:cNvSpPr txBox="1"/>
          <p:nvPr/>
        </p:nvSpPr>
        <p:spPr>
          <a:xfrm>
            <a:off x="7800975" y="3791328"/>
            <a:ext cx="39338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Prof.Dr</a:t>
            </a:r>
            <a:r>
              <a:rPr lang="lv-LV" dirty="0"/>
              <a:t>.sc.ing. Inga </a:t>
            </a:r>
            <a:r>
              <a:rPr lang="lv-LV" cap="all" dirty="0"/>
              <a:t>Dabolina</a:t>
            </a:r>
            <a:endParaRPr lang="it-IT" cap="all" dirty="0"/>
          </a:p>
          <a:p>
            <a:r>
              <a:rPr lang="en-GB" sz="1600" dirty="0"/>
              <a:t>inga.dabolina@rtu.lv</a:t>
            </a:r>
          </a:p>
          <a:p>
            <a:r>
              <a:rPr lang="en-GB" sz="1600" dirty="0"/>
              <a:t>Riga Technical University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AC1FCD-8267-A6A6-283E-B05A6AB251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06009" y="1143297"/>
            <a:ext cx="803795" cy="7390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8EA6968-17FE-8E05-2449-DC4AD871D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093" y="2567025"/>
            <a:ext cx="819907" cy="81990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B8EDFE4-8251-287B-5A2D-EAC4CA4C1D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2017" y="4229345"/>
            <a:ext cx="1390008" cy="51820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B5110AF-AF7F-69A9-4E4F-4AB3EDF42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635" t="20945" r="8078" b="19052"/>
          <a:stretch>
            <a:fillRect/>
          </a:stretch>
        </p:blipFill>
        <p:spPr>
          <a:xfrm>
            <a:off x="4772025" y="1235900"/>
            <a:ext cx="1260000" cy="603581"/>
          </a:xfrm>
          <a:prstGeom prst="rect">
            <a:avLst/>
          </a:prstGeom>
        </p:spPr>
      </p:pic>
      <p:pic>
        <p:nvPicPr>
          <p:cNvPr id="12" name="Grafik 12" descr="https://h-da.de/fileadmin/_processed_/7/9/csm_logo_unicas_9412444915.png">
            <a:extLst>
              <a:ext uri="{FF2B5EF4-FFF2-40B4-BE49-F238E27FC236}">
                <a16:creationId xmlns:a16="http://schemas.microsoft.com/office/drawing/2014/main" id="{DE43337E-F3C1-3904-5115-80C07E82B8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140" y="5465994"/>
            <a:ext cx="802217" cy="80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4">
            <a:extLst>
              <a:ext uri="{FF2B5EF4-FFF2-40B4-BE49-F238E27FC236}">
                <a16:creationId xmlns:a16="http://schemas.microsoft.com/office/drawing/2014/main" id="{CCD02719-5297-9D7F-7D65-F038AFC2C9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62801" y="3902013"/>
            <a:ext cx="912880" cy="758219"/>
          </a:xfrm>
          <a:prstGeom prst="rect">
            <a:avLst/>
          </a:prstGeom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BB4D8EA-E3B0-2428-CFC1-7FFDC5186D5C}"/>
              </a:ext>
            </a:extLst>
          </p:cNvPr>
          <p:cNvCxnSpPr/>
          <p:nvPr/>
        </p:nvCxnSpPr>
        <p:spPr bwMode="auto">
          <a:xfrm>
            <a:off x="6132378" y="990897"/>
            <a:ext cx="0" cy="4246206"/>
          </a:xfrm>
          <a:prstGeom prst="line">
            <a:avLst/>
          </a:prstGeom>
          <a:solidFill>
            <a:srgbClr val="000066"/>
          </a:solidFill>
          <a:ln w="28575" cap="sq" cmpd="sng" algn="ctr">
            <a:gradFill>
              <a:gsLst>
                <a:gs pos="0">
                  <a:srgbClr val="DCDF4E"/>
                </a:gs>
                <a:gs pos="100000">
                  <a:srgbClr val="E9E8E0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086576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06656" y="88901"/>
            <a:ext cx="5944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b="1" dirty="0">
                <a:cs typeface="Times New Roman" panose="02020603050405020304" pitchFamily="18" charset="0"/>
              </a:rPr>
              <a:t>Previous Editions at a Glance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7FC586-C83B-593B-18A6-346C18B8841B}"/>
              </a:ext>
            </a:extLst>
          </p:cNvPr>
          <p:cNvSpPr txBox="1"/>
          <p:nvPr/>
        </p:nvSpPr>
        <p:spPr>
          <a:xfrm>
            <a:off x="257175" y="882253"/>
            <a:ext cx="719931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+mj-lt"/>
              </a:rPr>
              <a:t>The first edition of this course was organized from the 26th to the 30th of June 2023 at Hochschule Darmstadt (</a:t>
            </a:r>
            <a:r>
              <a:rPr lang="en-US" b="0" i="0" u="none" strike="noStrike" baseline="0" dirty="0">
                <a:latin typeface="+mj-lt"/>
                <a:hlinkClick r:id="rId2"/>
              </a:rPr>
              <a:t>https://impact.h-da.de/en/eut-bip</a:t>
            </a:r>
            <a:r>
              <a:rPr lang="en-US" b="0" i="0" u="none" strike="noStrike" baseline="0" dirty="0"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b="0" i="0" u="none" strike="noStrike" baseline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+mj-lt"/>
              </a:rPr>
              <a:t>The second edition of this course was organized from the 01st to the 05th of July 2024 at Technical University of Cluj-Napoca (</a:t>
            </a:r>
            <a:r>
              <a:rPr lang="en-US" dirty="0">
                <a:latin typeface="+mj-lt"/>
                <a:hlinkClick r:id="rId3"/>
              </a:rPr>
              <a:t>https://www.univ-tech.eu/blended-intensive-program</a:t>
            </a:r>
            <a:r>
              <a:rPr lang="en-US" b="0" i="0" u="none" strike="noStrike" baseline="0" dirty="0">
                <a:latin typeface="+mj-lt"/>
              </a:rPr>
              <a:t>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third edition of this course was </a:t>
            </a:r>
            <a:r>
              <a:rPr lang="en-US" dirty="0" err="1"/>
              <a:t>organised</a:t>
            </a:r>
            <a:r>
              <a:rPr lang="en-US" dirty="0"/>
              <a:t> from the 30th of June to the 04th of July 2025 at Université de </a:t>
            </a:r>
            <a:r>
              <a:rPr lang="it-IT" dirty="0" err="1"/>
              <a:t>Technologie</a:t>
            </a:r>
            <a:r>
              <a:rPr lang="it-IT" dirty="0"/>
              <a:t> de Troyes (UTT)</a:t>
            </a:r>
            <a:endParaRPr lang="it-IT" dirty="0">
              <a:latin typeface="+mj-lt"/>
            </a:endParaRPr>
          </a:p>
        </p:txBody>
      </p:sp>
      <p:pic>
        <p:nvPicPr>
          <p:cNvPr id="2050" name="Picture 2" descr="Nessuna descrizione della foto disponibile.">
            <a:extLst>
              <a:ext uri="{FF2B5EF4-FFF2-40B4-BE49-F238E27FC236}">
                <a16:creationId xmlns:a16="http://schemas.microsoft.com/office/drawing/2014/main" id="{02AF6993-04BA-9322-E82E-05E8E9F62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r="10327"/>
          <a:stretch>
            <a:fillRect/>
          </a:stretch>
        </p:blipFill>
        <p:spPr bwMode="auto">
          <a:xfrm>
            <a:off x="6570245" y="3982037"/>
            <a:ext cx="5455068" cy="25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ended Intensive Programme">
            <a:extLst>
              <a:ext uri="{FF2B5EF4-FFF2-40B4-BE49-F238E27FC236}">
                <a16:creationId xmlns:a16="http://schemas.microsoft.com/office/drawing/2014/main" id="{F81D245A-549E-174D-693A-979A1D2D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930109"/>
            <a:ext cx="4568825" cy="25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6267E14-0B22-632E-6415-3898F2BC8B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7" y="3983474"/>
            <a:ext cx="5053012" cy="25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3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2_Struttura predefinita">
  <a:themeElements>
    <a:clrScheme name="2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2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8640</TotalTime>
  <Words>912</Words>
  <Application>Microsoft Office PowerPoint</Application>
  <PresentationFormat>Widescreen</PresentationFormat>
  <Paragraphs>162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Calibri</vt:lpstr>
      <vt:lpstr>Courier New</vt:lpstr>
      <vt:lpstr>Georgia</vt:lpstr>
      <vt:lpstr>Tahoma</vt:lpstr>
      <vt:lpstr>Times New Roman</vt:lpstr>
      <vt:lpstr>2_Struttura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Work</dc:creator>
  <cp:lastModifiedBy>Costanzo Bellini</cp:lastModifiedBy>
  <cp:revision>354</cp:revision>
  <dcterms:created xsi:type="dcterms:W3CDTF">2017-02-20T14:40:39Z</dcterms:created>
  <dcterms:modified xsi:type="dcterms:W3CDTF">2026-01-12T17:33:49Z</dcterms:modified>
</cp:coreProperties>
</file>