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BF03"/>
    <a:srgbClr val="F3E703"/>
    <a:srgbClr val="757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77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75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53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2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9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97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7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9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00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58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03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226F92-4582-4D93-8DD5-123093ED64B8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432D9B-FEB3-4EBB-9E69-DB9579E5266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76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57819"/>
            </a:gs>
            <a:gs pos="100000">
              <a:srgbClr val="F3E70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o 10">
            <a:extLst>
              <a:ext uri="{FF2B5EF4-FFF2-40B4-BE49-F238E27FC236}">
                <a16:creationId xmlns:a16="http://schemas.microsoft.com/office/drawing/2014/main" id="{BEEBFB5B-26D9-7CAC-5B81-D5CC056DE1C7}"/>
              </a:ext>
            </a:extLst>
          </p:cNvPr>
          <p:cNvGrpSpPr>
            <a:grpSpLocks noChangeAspect="1"/>
          </p:cNvGrpSpPr>
          <p:nvPr/>
        </p:nvGrpSpPr>
        <p:grpSpPr>
          <a:xfrm>
            <a:off x="1852747" y="76201"/>
            <a:ext cx="830997" cy="830997"/>
            <a:chOff x="765443" y="120649"/>
            <a:chExt cx="1698357" cy="1698357"/>
          </a:xfrm>
        </p:grpSpPr>
        <p:sp>
          <p:nvSpPr>
            <p:cNvPr id="10" name="Ovale 9">
              <a:extLst>
                <a:ext uri="{FF2B5EF4-FFF2-40B4-BE49-F238E27FC236}">
                  <a16:creationId xmlns:a16="http://schemas.microsoft.com/office/drawing/2014/main" id="{22EE5C86-0C65-39BD-9FD5-CC14EAA299ED}"/>
                </a:ext>
              </a:extLst>
            </p:cNvPr>
            <p:cNvSpPr/>
            <p:nvPr/>
          </p:nvSpPr>
          <p:spPr>
            <a:xfrm>
              <a:off x="765443" y="127000"/>
              <a:ext cx="1698356" cy="1692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Immagine 8" descr="Immagine che contiene emblema, testo, simbolo, logo&#10;&#10;Il contenuto generato dall'IA potrebbe non essere corretto.">
              <a:extLst>
                <a:ext uri="{FF2B5EF4-FFF2-40B4-BE49-F238E27FC236}">
                  <a16:creationId xmlns:a16="http://schemas.microsoft.com/office/drawing/2014/main" id="{1CDE4FE4-1154-1C2B-194A-B6BC523915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5443" y="120649"/>
              <a:ext cx="1698357" cy="1698357"/>
            </a:xfrm>
            <a:prstGeom prst="rect">
              <a:avLst/>
            </a:prstGeom>
          </p:spPr>
        </p:pic>
      </p:grp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B60C342-47BE-0ED2-F494-58608EB87341}"/>
              </a:ext>
            </a:extLst>
          </p:cNvPr>
          <p:cNvSpPr txBox="1"/>
          <p:nvPr/>
        </p:nvSpPr>
        <p:spPr>
          <a:xfrm>
            <a:off x="247571" y="285141"/>
            <a:ext cx="15606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/>
              <a:t>UNIVERSITY</a:t>
            </a:r>
          </a:p>
          <a:p>
            <a:pPr algn="r"/>
            <a:r>
              <a:rPr lang="en-GB" sz="1000" dirty="0"/>
              <a:t>OF CASSINO AND SOUTHERN LAZIO</a:t>
            </a:r>
          </a:p>
        </p:txBody>
      </p:sp>
      <p:pic>
        <p:nvPicPr>
          <p:cNvPr id="1026" name="Picture 2" descr="CLA-C for EUt+ - CLA-C University Language Center">
            <a:extLst>
              <a:ext uri="{FF2B5EF4-FFF2-40B4-BE49-F238E27FC236}">
                <a16:creationId xmlns:a16="http://schemas.microsoft.com/office/drawing/2014/main" id="{7498F5CA-AD60-A48D-94D1-0C2B7B9B3A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8" t="10488" r="10583" b="13634"/>
          <a:stretch>
            <a:fillRect/>
          </a:stretch>
        </p:blipFill>
        <p:spPr bwMode="auto">
          <a:xfrm>
            <a:off x="4025273" y="120293"/>
            <a:ext cx="1439143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3FE598F-77E8-F909-EF3E-5B548A3CE586}"/>
              </a:ext>
            </a:extLst>
          </p:cNvPr>
          <p:cNvSpPr txBox="1"/>
          <p:nvPr/>
        </p:nvSpPr>
        <p:spPr>
          <a:xfrm>
            <a:off x="3244850" y="129823"/>
            <a:ext cx="1019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/>
              <a:t>MEMBER OF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ACBFDDBD-B012-56CD-764F-EE04E6036704}"/>
              </a:ext>
            </a:extLst>
          </p:cNvPr>
          <p:cNvSpPr txBox="1"/>
          <p:nvPr/>
        </p:nvSpPr>
        <p:spPr>
          <a:xfrm>
            <a:off x="588829" y="983931"/>
            <a:ext cx="59216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400" b="1" i="0" u="none" strike="noStrike" baseline="0" dirty="0"/>
              <a:t>Studying with a European perspective and experiencing the practice abroad?</a:t>
            </a:r>
            <a:endParaRPr lang="en-GB" sz="2400" b="1" dirty="0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EF04E96F-A66A-C311-C617-500817D73288}"/>
              </a:ext>
            </a:extLst>
          </p:cNvPr>
          <p:cNvSpPr txBox="1"/>
          <p:nvPr/>
        </p:nvSpPr>
        <p:spPr>
          <a:xfrm>
            <a:off x="50800" y="1808809"/>
            <a:ext cx="67564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600" b="0" i="0" u="none" strike="noStrike" baseline="0" dirty="0"/>
              <a:t>Join the 4</a:t>
            </a:r>
            <a:r>
              <a:rPr lang="en-GB" sz="2600" b="0" i="0" u="none" strike="noStrike" baseline="30000" dirty="0"/>
              <a:t>th</a:t>
            </a:r>
            <a:r>
              <a:rPr lang="en-GB" sz="2600" b="0" i="0" u="none" strike="noStrike" baseline="0" dirty="0"/>
              <a:t> edition of the Blended Intensive Programme (BIP) on “Material Modelling - Testing and Parameter Identification”</a:t>
            </a:r>
            <a:endParaRPr lang="en-GB" sz="2600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2532629-81A8-3B07-62BF-EBDD5DD637AB}"/>
              </a:ext>
            </a:extLst>
          </p:cNvPr>
          <p:cNvSpPr txBox="1"/>
          <p:nvPr/>
        </p:nvSpPr>
        <p:spPr>
          <a:xfrm>
            <a:off x="115752" y="3101471"/>
            <a:ext cx="25019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1800" b="0" i="0" u="none" strike="noStrike" baseline="0" dirty="0">
                <a:solidFill>
                  <a:srgbClr val="FFFFFF"/>
                </a:solidFill>
                <a:latin typeface="CanvaSans-Regular"/>
              </a:rPr>
              <a:t>For BA and MA students of engineering, e.g. mechanical engineering, civil engineering, plastics engineering, industrial engineering; PhD students upon request. 6</a:t>
            </a:r>
            <a:r>
              <a:rPr lang="en-GB" dirty="0">
                <a:solidFill>
                  <a:srgbClr val="FFFFFF"/>
                </a:solidFill>
                <a:latin typeface="CanvaSans-Regular"/>
              </a:rPr>
              <a:t> ECTS will be granted.</a:t>
            </a:r>
            <a:endParaRPr lang="en-GB" dirty="0"/>
          </a:p>
        </p:txBody>
      </p:sp>
      <p:graphicFrame>
        <p:nvGraphicFramePr>
          <p:cNvPr id="20" name="Tabella 19">
            <a:extLst>
              <a:ext uri="{FF2B5EF4-FFF2-40B4-BE49-F238E27FC236}">
                <a16:creationId xmlns:a16="http://schemas.microsoft.com/office/drawing/2014/main" id="{316D0EC1-12C7-6AE3-EBB6-5537093F9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843124"/>
              </p:ext>
            </p:extLst>
          </p:nvPr>
        </p:nvGraphicFramePr>
        <p:xfrm>
          <a:off x="471487" y="5624004"/>
          <a:ext cx="5915025" cy="1371600"/>
        </p:xfrm>
        <a:graphic>
          <a:graphicData uri="http://schemas.openxmlformats.org/drawingml/2006/table">
            <a:tbl>
              <a:tblPr/>
              <a:tblGrid>
                <a:gridCol w="1971675">
                  <a:extLst>
                    <a:ext uri="{9D8B030D-6E8A-4147-A177-3AD203B41FA5}">
                      <a16:colId xmlns:a16="http://schemas.microsoft.com/office/drawing/2014/main" val="1757877303"/>
                    </a:ext>
                  </a:extLst>
                </a:gridCol>
                <a:gridCol w="1652588">
                  <a:extLst>
                    <a:ext uri="{9D8B030D-6E8A-4147-A177-3AD203B41FA5}">
                      <a16:colId xmlns:a16="http://schemas.microsoft.com/office/drawing/2014/main" val="992629677"/>
                    </a:ext>
                  </a:extLst>
                </a:gridCol>
                <a:gridCol w="2290762">
                  <a:extLst>
                    <a:ext uri="{9D8B030D-6E8A-4147-A177-3AD203B41FA5}">
                      <a16:colId xmlns:a16="http://schemas.microsoft.com/office/drawing/2014/main" val="26510454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PHASE</a:t>
                      </a:r>
                      <a:endParaRPr lang="en-GB" sz="12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DATES</a:t>
                      </a:r>
                      <a:endParaRPr lang="en-GB" sz="12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DETAILS</a:t>
                      </a:r>
                      <a:endParaRPr lang="en-GB" sz="12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8538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ONLINE LECTURES</a:t>
                      </a:r>
                      <a:endParaRPr lang="en-GB" sz="12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FROM 09-03-2026 TO 15-06-2026</a:t>
                      </a:r>
                      <a:endParaRPr lang="en-GB" sz="12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Each Monday for 90 min 17:00 - 18:30 (CET) 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12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INTENSIVE WEEK IN CASSINO</a:t>
                      </a:r>
                      <a:endParaRPr lang="en-GB" sz="12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FROM 29-06-2026 TO 03-07-2026</a:t>
                      </a:r>
                      <a:endParaRPr lang="en-GB" sz="12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GB" sz="12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On-site activities, Labs, and/or Field Trips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88740"/>
                  </a:ext>
                </a:extLst>
              </a:tr>
            </a:tbl>
          </a:graphicData>
        </a:graphic>
      </p:graphicFrame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C996E529-FD38-AA01-ACD5-4F034D4B0626}"/>
              </a:ext>
            </a:extLst>
          </p:cNvPr>
          <p:cNvSpPr txBox="1"/>
          <p:nvPr/>
        </p:nvSpPr>
        <p:spPr>
          <a:xfrm>
            <a:off x="146779" y="7103248"/>
            <a:ext cx="6660421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/>
              <a:t>Finances &amp; Costs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/>
              <a:t>Travel and accommodation costs need to be covered by the Erasmus+ scholarship provided by the sending institution.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/>
              <a:t>Activities carried out in Cassino will be offered by UNICAS.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/>
              <a:t>No fees for the BIP will be charged.</a:t>
            </a:r>
          </a:p>
        </p:txBody>
      </p:sp>
      <p:pic>
        <p:nvPicPr>
          <p:cNvPr id="23" name="Picture 2" descr="Risultati immagini per ingegneria cassino">
            <a:extLst>
              <a:ext uri="{FF2B5EF4-FFF2-40B4-BE49-F238E27FC236}">
                <a16:creationId xmlns:a16="http://schemas.microsoft.com/office/drawing/2014/main" id="{34D58674-B9C1-C9AF-ECB1-35DBD6F4E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430" y="3101471"/>
            <a:ext cx="2999991" cy="220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653B15FA-2329-584D-C7A7-DBB260E5DE73}"/>
              </a:ext>
            </a:extLst>
          </p:cNvPr>
          <p:cNvSpPr txBox="1"/>
          <p:nvPr/>
        </p:nvSpPr>
        <p:spPr>
          <a:xfrm>
            <a:off x="196850" y="9183417"/>
            <a:ext cx="1300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Apply</a:t>
            </a:r>
            <a:r>
              <a:rPr lang="it-IT" dirty="0"/>
              <a:t> </a:t>
            </a:r>
            <a:r>
              <a:rPr lang="it-IT" dirty="0" err="1"/>
              <a:t>here</a:t>
            </a:r>
            <a:r>
              <a:rPr lang="it-IT" dirty="0"/>
              <a:t>: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C8A566E-7995-AF16-77C6-11BC63027069}"/>
              </a:ext>
            </a:extLst>
          </p:cNvPr>
          <p:cNvSpPr/>
          <p:nvPr/>
        </p:nvSpPr>
        <p:spPr>
          <a:xfrm>
            <a:off x="1543050" y="9042400"/>
            <a:ext cx="742950" cy="78429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QR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EC950B8-D3C4-02E3-E9F3-619D20C092C1}"/>
              </a:ext>
            </a:extLst>
          </p:cNvPr>
          <p:cNvSpPr txBox="1"/>
          <p:nvPr/>
        </p:nvSpPr>
        <p:spPr>
          <a:xfrm>
            <a:off x="3743566" y="9127993"/>
            <a:ext cx="1720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More info </a:t>
            </a:r>
            <a:r>
              <a:rPr lang="it-IT" dirty="0" err="1"/>
              <a:t>about</a:t>
            </a:r>
            <a:r>
              <a:rPr lang="it-IT" dirty="0"/>
              <a:t> UNICAS:</a:t>
            </a:r>
          </a:p>
        </p:txBody>
      </p:sp>
      <p:pic>
        <p:nvPicPr>
          <p:cNvPr id="7" name="Immagine 6" descr="Immagine che contiene modello, cerchio, design, arte&#10;&#10;Il contenuto generato dall'IA potrebbe non essere corretto.">
            <a:extLst>
              <a:ext uri="{FF2B5EF4-FFF2-40B4-BE49-F238E27FC236}">
                <a16:creationId xmlns:a16="http://schemas.microsoft.com/office/drawing/2014/main" id="{C1DC6104-A717-8249-E32A-B46D175E9B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16" y="904636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71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864</TotalTime>
  <Words>165</Words>
  <Application>Microsoft Office PowerPoint</Application>
  <PresentationFormat>A4 (21x29,7 cm)</PresentationFormat>
  <Paragraphs>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CanvaSans-Regular</vt:lpstr>
      <vt:lpstr>Google Sans Text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Costanzo Bellini</dc:creator>
  <cp:lastModifiedBy>Costanzo Bellini</cp:lastModifiedBy>
  <cp:revision>9</cp:revision>
  <dcterms:created xsi:type="dcterms:W3CDTF">2025-12-08T15:42:02Z</dcterms:created>
  <dcterms:modified xsi:type="dcterms:W3CDTF">2026-01-12T11:07:56Z</dcterms:modified>
</cp:coreProperties>
</file>